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8" r:id="rId1"/>
  </p:sldMasterIdLst>
  <p:notesMasterIdLst>
    <p:notesMasterId r:id="rId33"/>
  </p:notesMasterIdLst>
  <p:sldIdLst>
    <p:sldId id="256" r:id="rId2"/>
    <p:sldId id="276" r:id="rId3"/>
    <p:sldId id="258" r:id="rId4"/>
    <p:sldId id="259" r:id="rId5"/>
    <p:sldId id="260" r:id="rId6"/>
    <p:sldId id="262" r:id="rId7"/>
    <p:sldId id="273" r:id="rId8"/>
    <p:sldId id="257" r:id="rId9"/>
    <p:sldId id="261" r:id="rId10"/>
    <p:sldId id="263" r:id="rId11"/>
    <p:sldId id="264" r:id="rId12"/>
    <p:sldId id="274" r:id="rId13"/>
    <p:sldId id="265" r:id="rId14"/>
    <p:sldId id="282" r:id="rId15"/>
    <p:sldId id="283" r:id="rId16"/>
    <p:sldId id="284" r:id="rId17"/>
    <p:sldId id="285" r:id="rId18"/>
    <p:sldId id="266" r:id="rId19"/>
    <p:sldId id="286" r:id="rId20"/>
    <p:sldId id="272" r:id="rId21"/>
    <p:sldId id="267" r:id="rId22"/>
    <p:sldId id="269" r:id="rId23"/>
    <p:sldId id="277" r:id="rId24"/>
    <p:sldId id="278" r:id="rId25"/>
    <p:sldId id="279" r:id="rId26"/>
    <p:sldId id="281" r:id="rId27"/>
    <p:sldId id="275" r:id="rId28"/>
    <p:sldId id="268" r:id="rId29"/>
    <p:sldId id="280" r:id="rId30"/>
    <p:sldId id="270" r:id="rId31"/>
    <p:sldId id="271"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0084" autoAdjust="0"/>
  </p:normalViewPr>
  <p:slideViewPr>
    <p:cSldViewPr snapToGrid="0">
      <p:cViewPr varScale="1">
        <p:scale>
          <a:sx n="114" d="100"/>
          <a:sy n="114" d="100"/>
        </p:scale>
        <p:origin x="438"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701E925-ADCE-4583-B8A7-F49A2960F198}" type="datetimeFigureOut">
              <a:rPr lang="en-US" smtClean="0"/>
              <a:t>12/8/2023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E7866C6-B0B6-4EC6-AFB9-45BD50C4F89A}" type="slidenum">
              <a:rPr lang="en-US" smtClean="0"/>
              <a:t>‹#›</a:t>
            </a:fld>
            <a:endParaRPr lang="en-US"/>
          </a:p>
        </p:txBody>
      </p:sp>
    </p:spTree>
    <p:extLst>
      <p:ext uri="{BB962C8B-B14F-4D97-AF65-F5344CB8AC3E}">
        <p14:creationId xmlns:p14="http://schemas.microsoft.com/office/powerpoint/2010/main" val="28710247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ALS -</a:t>
            </a:r>
            <a:r>
              <a:rPr lang="en-US" dirty="0"/>
              <a:t> </a:t>
            </a:r>
            <a:r>
              <a:rPr lang="en-US" sz="1200" b="0" i="0" kern="1200" dirty="0">
                <a:solidFill>
                  <a:schemeClr val="tx1"/>
                </a:solidFill>
                <a:effectLst/>
                <a:latin typeface="+mn-lt"/>
                <a:ea typeface="+mn-ea"/>
                <a:cs typeface="+mn-cs"/>
              </a:rPr>
              <a:t>This data set contains year, month, state and county where landed, reporting dealer, gear used, area of catch, species landed with summary pounds and value for all ex-vessel seafood products that are landed in the SE Region of the US mainland and sold to established licensed seafood dealers and brokers. Currently, the landings are typically reported by the dealers on electronic 'trip tickets' to their State agency and from there to the regional commission databases. The data are then loaded to the ALS at the NOAA - Southeast Fisheries Science Center (SEFSC). (Data from the US Caribbean are reported by fishers and are listed separately under catalog item 20884).</a:t>
            </a:r>
          </a:p>
          <a:p>
            <a:r>
              <a:rPr lang="en-US" sz="1200" b="0" i="0" kern="1200" dirty="0">
                <a:solidFill>
                  <a:schemeClr val="tx1"/>
                </a:solidFill>
                <a:effectLst/>
                <a:latin typeface="+mn-lt"/>
                <a:ea typeface="+mn-ea"/>
                <a:cs typeface="+mn-cs"/>
              </a:rPr>
              <a:t>These data, also referred to as the general canvass landings statistics, have been collected by the NOAA-National Marine Fisheries Service and its predecessor agency, the Bureau of Commercial Fisheries. They are available on computer since the mid 1920's. The quantities and values that are reported in this data set include monthly landings that were initiated in 1972. Between 1926 and 1971, data were collected annually and not monthly. Mixed annual and monthly data occur from 1972-1976 according to State and year. The general canvass landings include quantities and value for all commercially caught marine species and are identified by species or species group. These data are collected from or reported by every seafood dealer or broker that is licensed by each state in the Southeast Region (North Carolina through Texas). In addition, information on the gear and area of capture is available for most of the landings statistics in the data set except for Florida 1977-1996 and Louisiana 1992-1999. However, because these data are summaries, while they identify the dealer, do not contain information on the quantities of fishing effort or identifications of the fishermen or vessels that caught the fish or shellfish.</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Gulf States Marine Fisheries Commission (GSMFC) – </a:t>
            </a:r>
            <a:r>
              <a:rPr lang="en-US" b="0" dirty="0"/>
              <a:t>landings from 1985 to 2022 </a:t>
            </a:r>
            <a:r>
              <a:rPr lang="en-US" sz="1200" b="0" i="0" kern="1200" dirty="0">
                <a:solidFill>
                  <a:schemeClr val="tx1"/>
                </a:solidFill>
                <a:effectLst/>
                <a:latin typeface="+mn-lt"/>
                <a:ea typeface="+mn-ea"/>
                <a:cs typeface="+mn-cs"/>
              </a:rPr>
              <a:t>as well as recreational catch and effort data collected under NOAA MRFSS/Marine Recreational Information Program (MRIP) beginning in 1981.</a:t>
            </a:r>
            <a:endParaRPr lang="en-US" b="1" dirty="0"/>
          </a:p>
          <a:p>
            <a:endParaRPr lang="en-US" dirty="0"/>
          </a:p>
        </p:txBody>
      </p:sp>
      <p:sp>
        <p:nvSpPr>
          <p:cNvPr id="4" name="Slide Number Placeholder 3"/>
          <p:cNvSpPr>
            <a:spLocks noGrp="1"/>
          </p:cNvSpPr>
          <p:nvPr>
            <p:ph type="sldNum" sz="quarter" idx="5"/>
          </p:nvPr>
        </p:nvSpPr>
        <p:spPr/>
        <p:txBody>
          <a:bodyPr/>
          <a:lstStyle/>
          <a:p>
            <a:fld id="{FE7866C6-B0B6-4EC6-AFB9-45BD50C4F89A}" type="slidenum">
              <a:rPr lang="en-US" smtClean="0"/>
              <a:t>3</a:t>
            </a:fld>
            <a:endParaRPr lang="en-US"/>
          </a:p>
        </p:txBody>
      </p:sp>
    </p:spTree>
    <p:extLst>
      <p:ext uri="{BB962C8B-B14F-4D97-AF65-F5344CB8AC3E}">
        <p14:creationId xmlns:p14="http://schemas.microsoft.com/office/powerpoint/2010/main" val="31677101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Many of these cities are surprising in terms of stability for values </a:t>
            </a:r>
          </a:p>
          <a:p>
            <a:endParaRPr lang="en-US" dirty="0"/>
          </a:p>
        </p:txBody>
      </p:sp>
      <p:sp>
        <p:nvSpPr>
          <p:cNvPr id="4" name="Slide Number Placeholder 3"/>
          <p:cNvSpPr>
            <a:spLocks noGrp="1"/>
          </p:cNvSpPr>
          <p:nvPr>
            <p:ph type="sldNum" sz="quarter" idx="5"/>
          </p:nvPr>
        </p:nvSpPr>
        <p:spPr/>
        <p:txBody>
          <a:bodyPr/>
          <a:lstStyle/>
          <a:p>
            <a:fld id="{FE7866C6-B0B6-4EC6-AFB9-45BD50C4F89A}" type="slidenum">
              <a:rPr lang="en-US" smtClean="0"/>
              <a:t>18</a:t>
            </a:fld>
            <a:endParaRPr lang="en-US"/>
          </a:p>
        </p:txBody>
      </p:sp>
    </p:spTree>
    <p:extLst>
      <p:ext uri="{BB962C8B-B14F-4D97-AF65-F5344CB8AC3E}">
        <p14:creationId xmlns:p14="http://schemas.microsoft.com/office/powerpoint/2010/main" val="6047630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code below calculates the percentage change from one year to the next for each city in both </a:t>
            </a:r>
            <a:r>
              <a:rPr lang="en-US" dirty="0" err="1"/>
              <a:t>perc_change_Val</a:t>
            </a:r>
            <a:r>
              <a:rPr lang="en-US" dirty="0"/>
              <a:t> (percentage change in adjusted value) and </a:t>
            </a:r>
            <a:r>
              <a:rPr lang="en-US" dirty="0" err="1"/>
              <a:t>perc_change_lbs</a:t>
            </a:r>
            <a:r>
              <a:rPr lang="en-US" dirty="0"/>
              <a:t> (percentage change in live pounds). The calculations consider consecutive years within each city, and the resulting dataset will contain these percentage change values.</a:t>
            </a:r>
          </a:p>
          <a:p>
            <a:endParaRPr lang="en-US" dirty="0"/>
          </a:p>
          <a:p>
            <a:r>
              <a:rPr lang="en-US" dirty="0"/>
              <a:t>Because there are too many cities that display a lot of change from one year to another (690 unique cities) – the percent change alone is not a good way to identify a few communities. </a:t>
            </a:r>
          </a:p>
          <a:p>
            <a:endParaRPr lang="en-US" dirty="0"/>
          </a:p>
        </p:txBody>
      </p:sp>
      <p:sp>
        <p:nvSpPr>
          <p:cNvPr id="4" name="Slide Number Placeholder 3"/>
          <p:cNvSpPr>
            <a:spLocks noGrp="1"/>
          </p:cNvSpPr>
          <p:nvPr>
            <p:ph type="sldNum" sz="quarter" idx="5"/>
          </p:nvPr>
        </p:nvSpPr>
        <p:spPr/>
        <p:txBody>
          <a:bodyPr/>
          <a:lstStyle/>
          <a:p>
            <a:fld id="{FE7866C6-B0B6-4EC6-AFB9-45BD50C4F89A}" type="slidenum">
              <a:rPr lang="en-US" smtClean="0"/>
              <a:t>21</a:t>
            </a:fld>
            <a:endParaRPr lang="en-US"/>
          </a:p>
        </p:txBody>
      </p:sp>
    </p:spTree>
    <p:extLst>
      <p:ext uri="{BB962C8B-B14F-4D97-AF65-F5344CB8AC3E}">
        <p14:creationId xmlns:p14="http://schemas.microsoft.com/office/powerpoint/2010/main" val="23744896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identify patterns in the </a:t>
            </a:r>
            <a:r>
              <a:rPr lang="en-US" dirty="0" err="1"/>
              <a:t>significant_changes</a:t>
            </a:r>
            <a:r>
              <a:rPr lang="en-US" dirty="0"/>
              <a:t> data and check if certain years are repeated across various cities where significant changes were recorded, I use various methods. 1. look for common patterns of significant changes in different years across cities. This code groups the </a:t>
            </a:r>
            <a:r>
              <a:rPr lang="en-US" dirty="0" err="1"/>
              <a:t>significant_changes</a:t>
            </a:r>
            <a:r>
              <a:rPr lang="en-US" dirty="0"/>
              <a:t> data by </a:t>
            </a:r>
            <a:r>
              <a:rPr lang="en-US" dirty="0" err="1"/>
              <a:t>landed_year</a:t>
            </a:r>
            <a:r>
              <a:rPr lang="en-US" dirty="0"/>
              <a:t>, counts the number of cities with significant changes in each year, and creates a list of cities for each year. The results will show you the years with the highest counts of cities experiencing significant changes.</a:t>
            </a:r>
          </a:p>
        </p:txBody>
      </p:sp>
      <p:sp>
        <p:nvSpPr>
          <p:cNvPr id="4" name="Slide Number Placeholder 3"/>
          <p:cNvSpPr>
            <a:spLocks noGrp="1"/>
          </p:cNvSpPr>
          <p:nvPr>
            <p:ph type="sldNum" sz="quarter" idx="5"/>
          </p:nvPr>
        </p:nvSpPr>
        <p:spPr/>
        <p:txBody>
          <a:bodyPr/>
          <a:lstStyle/>
          <a:p>
            <a:fld id="{FE7866C6-B0B6-4EC6-AFB9-45BD50C4F89A}" type="slidenum">
              <a:rPr lang="en-US" smtClean="0"/>
              <a:t>22</a:t>
            </a:fld>
            <a:endParaRPr lang="en-US"/>
          </a:p>
        </p:txBody>
      </p:sp>
    </p:spTree>
    <p:extLst>
      <p:ext uri="{BB962C8B-B14F-4D97-AF65-F5344CB8AC3E}">
        <p14:creationId xmlns:p14="http://schemas.microsoft.com/office/powerpoint/2010/main" val="12177446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Therefore – I looked at selecting the cities that displayed a significant drop in the values of fish landed and almost no drop or an increase in the pounds landed</a:t>
            </a:r>
          </a:p>
        </p:txBody>
      </p:sp>
      <p:sp>
        <p:nvSpPr>
          <p:cNvPr id="4" name="Slide Number Placeholder 3"/>
          <p:cNvSpPr>
            <a:spLocks noGrp="1"/>
          </p:cNvSpPr>
          <p:nvPr>
            <p:ph type="sldNum" sz="quarter" idx="5"/>
          </p:nvPr>
        </p:nvSpPr>
        <p:spPr/>
        <p:txBody>
          <a:bodyPr/>
          <a:lstStyle/>
          <a:p>
            <a:fld id="{FE7866C6-B0B6-4EC6-AFB9-45BD50C4F89A}" type="slidenum">
              <a:rPr lang="en-US" smtClean="0"/>
              <a:t>28</a:t>
            </a:fld>
            <a:endParaRPr lang="en-US"/>
          </a:p>
        </p:txBody>
      </p:sp>
    </p:spTree>
    <p:extLst>
      <p:ext uri="{BB962C8B-B14F-4D97-AF65-F5344CB8AC3E}">
        <p14:creationId xmlns:p14="http://schemas.microsoft.com/office/powerpoint/2010/main" val="38722506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6C5CDE-CFCD-407D-A016-0F1BB350710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B98CA51-DB2A-4CBC-A2AF-26C642193DA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D7D8CB0-22DD-4C7E-B664-46AE3667AF4A}"/>
              </a:ext>
            </a:extLst>
          </p:cNvPr>
          <p:cNvSpPr>
            <a:spLocks noGrp="1"/>
          </p:cNvSpPr>
          <p:nvPr>
            <p:ph type="dt" sz="half" idx="10"/>
          </p:nvPr>
        </p:nvSpPr>
        <p:spPr/>
        <p:txBody>
          <a:bodyPr/>
          <a:lstStyle/>
          <a:p>
            <a:fld id="{A7A93DB9-6F0B-40C7-B2A4-97D1320BBBE2}" type="datetimeFigureOut">
              <a:rPr lang="en-US" smtClean="0"/>
              <a:t>12/8/2023</a:t>
            </a:fld>
            <a:endParaRPr lang="en-US"/>
          </a:p>
        </p:txBody>
      </p:sp>
      <p:sp>
        <p:nvSpPr>
          <p:cNvPr id="5" name="Footer Placeholder 4">
            <a:extLst>
              <a:ext uri="{FF2B5EF4-FFF2-40B4-BE49-F238E27FC236}">
                <a16:creationId xmlns:a16="http://schemas.microsoft.com/office/drawing/2014/main" id="{D431EE93-265C-41B0-A482-A95D0B12AE7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53AE8ED-8B9D-4EC1-AF46-8282CCA27690}"/>
              </a:ext>
            </a:extLst>
          </p:cNvPr>
          <p:cNvSpPr>
            <a:spLocks noGrp="1"/>
          </p:cNvSpPr>
          <p:nvPr>
            <p:ph type="sldNum" sz="quarter" idx="12"/>
          </p:nvPr>
        </p:nvSpPr>
        <p:spPr/>
        <p:txBody>
          <a:bodyPr/>
          <a:lstStyle/>
          <a:p>
            <a:fld id="{8454054D-1A10-419B-B152-969B8DD59F65}" type="slidenum">
              <a:rPr lang="en-US" smtClean="0"/>
              <a:t>‹#›</a:t>
            </a:fld>
            <a:endParaRPr lang="en-US"/>
          </a:p>
        </p:txBody>
      </p:sp>
    </p:spTree>
    <p:extLst>
      <p:ext uri="{BB962C8B-B14F-4D97-AF65-F5344CB8AC3E}">
        <p14:creationId xmlns:p14="http://schemas.microsoft.com/office/powerpoint/2010/main" val="25442739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955DD8-CB24-45F2-906E-2D05CCCD7CC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F345BC5-DB71-4883-8579-536E41FE6F52}"/>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742AB82-9C3F-4083-B52A-B0FAE605EA9C}"/>
              </a:ext>
            </a:extLst>
          </p:cNvPr>
          <p:cNvSpPr>
            <a:spLocks noGrp="1"/>
          </p:cNvSpPr>
          <p:nvPr>
            <p:ph type="dt" sz="half" idx="10"/>
          </p:nvPr>
        </p:nvSpPr>
        <p:spPr/>
        <p:txBody>
          <a:bodyPr/>
          <a:lstStyle/>
          <a:p>
            <a:fld id="{A7A93DB9-6F0B-40C7-B2A4-97D1320BBBE2}" type="datetimeFigureOut">
              <a:rPr lang="en-US" smtClean="0"/>
              <a:t>12/8/2023</a:t>
            </a:fld>
            <a:endParaRPr lang="en-US"/>
          </a:p>
        </p:txBody>
      </p:sp>
      <p:sp>
        <p:nvSpPr>
          <p:cNvPr id="5" name="Footer Placeholder 4">
            <a:extLst>
              <a:ext uri="{FF2B5EF4-FFF2-40B4-BE49-F238E27FC236}">
                <a16:creationId xmlns:a16="http://schemas.microsoft.com/office/drawing/2014/main" id="{FDB5E85C-0761-4AC5-8B4B-A7853BE9128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FB9A782-A02A-4284-A06C-23FB3A81EFCC}"/>
              </a:ext>
            </a:extLst>
          </p:cNvPr>
          <p:cNvSpPr>
            <a:spLocks noGrp="1"/>
          </p:cNvSpPr>
          <p:nvPr>
            <p:ph type="sldNum" sz="quarter" idx="12"/>
          </p:nvPr>
        </p:nvSpPr>
        <p:spPr/>
        <p:txBody>
          <a:bodyPr/>
          <a:lstStyle/>
          <a:p>
            <a:fld id="{8454054D-1A10-419B-B152-969B8DD59F65}" type="slidenum">
              <a:rPr lang="en-US" smtClean="0"/>
              <a:t>‹#›</a:t>
            </a:fld>
            <a:endParaRPr lang="en-US"/>
          </a:p>
        </p:txBody>
      </p:sp>
    </p:spTree>
    <p:extLst>
      <p:ext uri="{BB962C8B-B14F-4D97-AF65-F5344CB8AC3E}">
        <p14:creationId xmlns:p14="http://schemas.microsoft.com/office/powerpoint/2010/main" val="9238147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9779D8D-8C7C-41AB-8299-EB3B1054AC1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C41CE50-45DE-4BB7-863F-13ED0BDF3339}"/>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BA7F697-0897-443E-98C0-932940A2831C}"/>
              </a:ext>
            </a:extLst>
          </p:cNvPr>
          <p:cNvSpPr>
            <a:spLocks noGrp="1"/>
          </p:cNvSpPr>
          <p:nvPr>
            <p:ph type="dt" sz="half" idx="10"/>
          </p:nvPr>
        </p:nvSpPr>
        <p:spPr/>
        <p:txBody>
          <a:bodyPr/>
          <a:lstStyle/>
          <a:p>
            <a:fld id="{A7A93DB9-6F0B-40C7-B2A4-97D1320BBBE2}" type="datetimeFigureOut">
              <a:rPr lang="en-US" smtClean="0"/>
              <a:t>12/8/2023</a:t>
            </a:fld>
            <a:endParaRPr lang="en-US"/>
          </a:p>
        </p:txBody>
      </p:sp>
      <p:sp>
        <p:nvSpPr>
          <p:cNvPr id="5" name="Footer Placeholder 4">
            <a:extLst>
              <a:ext uri="{FF2B5EF4-FFF2-40B4-BE49-F238E27FC236}">
                <a16:creationId xmlns:a16="http://schemas.microsoft.com/office/drawing/2014/main" id="{4C45D03F-567B-4398-8133-D86F32FA2A8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92914B0-54EF-4F14-81A0-15006EF34A3D}"/>
              </a:ext>
            </a:extLst>
          </p:cNvPr>
          <p:cNvSpPr>
            <a:spLocks noGrp="1"/>
          </p:cNvSpPr>
          <p:nvPr>
            <p:ph type="sldNum" sz="quarter" idx="12"/>
          </p:nvPr>
        </p:nvSpPr>
        <p:spPr/>
        <p:txBody>
          <a:bodyPr/>
          <a:lstStyle/>
          <a:p>
            <a:fld id="{8454054D-1A10-419B-B152-969B8DD59F65}" type="slidenum">
              <a:rPr lang="en-US" smtClean="0"/>
              <a:t>‹#›</a:t>
            </a:fld>
            <a:endParaRPr lang="en-US"/>
          </a:p>
        </p:txBody>
      </p:sp>
    </p:spTree>
    <p:extLst>
      <p:ext uri="{BB962C8B-B14F-4D97-AF65-F5344CB8AC3E}">
        <p14:creationId xmlns:p14="http://schemas.microsoft.com/office/powerpoint/2010/main" val="40061030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1588E4-20C2-4E4E-B0F2-0C4BD6C744F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AE61ACC-9F59-424A-A2BF-6185FBC434F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1C16258-D109-4AAA-8608-B4A8F2AF1902}"/>
              </a:ext>
            </a:extLst>
          </p:cNvPr>
          <p:cNvSpPr>
            <a:spLocks noGrp="1"/>
          </p:cNvSpPr>
          <p:nvPr>
            <p:ph type="dt" sz="half" idx="10"/>
          </p:nvPr>
        </p:nvSpPr>
        <p:spPr/>
        <p:txBody>
          <a:bodyPr/>
          <a:lstStyle/>
          <a:p>
            <a:fld id="{A7A93DB9-6F0B-40C7-B2A4-97D1320BBBE2}" type="datetimeFigureOut">
              <a:rPr lang="en-US" smtClean="0"/>
              <a:t>12/8/2023</a:t>
            </a:fld>
            <a:endParaRPr lang="en-US"/>
          </a:p>
        </p:txBody>
      </p:sp>
      <p:sp>
        <p:nvSpPr>
          <p:cNvPr id="5" name="Footer Placeholder 4">
            <a:extLst>
              <a:ext uri="{FF2B5EF4-FFF2-40B4-BE49-F238E27FC236}">
                <a16:creationId xmlns:a16="http://schemas.microsoft.com/office/drawing/2014/main" id="{D4CACF57-FB93-4C69-AC16-AA7B361AE61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021B8F5-ADA0-4768-BD8A-7A7253FB7844}"/>
              </a:ext>
            </a:extLst>
          </p:cNvPr>
          <p:cNvSpPr>
            <a:spLocks noGrp="1"/>
          </p:cNvSpPr>
          <p:nvPr>
            <p:ph type="sldNum" sz="quarter" idx="12"/>
          </p:nvPr>
        </p:nvSpPr>
        <p:spPr/>
        <p:txBody>
          <a:bodyPr/>
          <a:lstStyle/>
          <a:p>
            <a:fld id="{8454054D-1A10-419B-B152-969B8DD59F65}" type="slidenum">
              <a:rPr lang="en-US" smtClean="0"/>
              <a:t>‹#›</a:t>
            </a:fld>
            <a:endParaRPr lang="en-US"/>
          </a:p>
        </p:txBody>
      </p:sp>
    </p:spTree>
    <p:extLst>
      <p:ext uri="{BB962C8B-B14F-4D97-AF65-F5344CB8AC3E}">
        <p14:creationId xmlns:p14="http://schemas.microsoft.com/office/powerpoint/2010/main" val="3016724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12CBBE-B0BA-47E7-AB06-86E38332ECC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DC80348-75AA-4A3C-A482-38EF473907E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90A25926-B6D1-4A74-B025-AA7D0B7200A3}"/>
              </a:ext>
            </a:extLst>
          </p:cNvPr>
          <p:cNvSpPr>
            <a:spLocks noGrp="1"/>
          </p:cNvSpPr>
          <p:nvPr>
            <p:ph type="dt" sz="half" idx="10"/>
          </p:nvPr>
        </p:nvSpPr>
        <p:spPr/>
        <p:txBody>
          <a:bodyPr/>
          <a:lstStyle/>
          <a:p>
            <a:fld id="{A7A93DB9-6F0B-40C7-B2A4-97D1320BBBE2}" type="datetimeFigureOut">
              <a:rPr lang="en-US" smtClean="0"/>
              <a:t>12/8/2023</a:t>
            </a:fld>
            <a:endParaRPr lang="en-US"/>
          </a:p>
        </p:txBody>
      </p:sp>
      <p:sp>
        <p:nvSpPr>
          <p:cNvPr id="5" name="Footer Placeholder 4">
            <a:extLst>
              <a:ext uri="{FF2B5EF4-FFF2-40B4-BE49-F238E27FC236}">
                <a16:creationId xmlns:a16="http://schemas.microsoft.com/office/drawing/2014/main" id="{67B3558E-108F-42A2-8830-1C06A57CE56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DB85AED-224B-4427-AC23-450E602041FF}"/>
              </a:ext>
            </a:extLst>
          </p:cNvPr>
          <p:cNvSpPr>
            <a:spLocks noGrp="1"/>
          </p:cNvSpPr>
          <p:nvPr>
            <p:ph type="sldNum" sz="quarter" idx="12"/>
          </p:nvPr>
        </p:nvSpPr>
        <p:spPr/>
        <p:txBody>
          <a:bodyPr/>
          <a:lstStyle/>
          <a:p>
            <a:fld id="{8454054D-1A10-419B-B152-969B8DD59F65}" type="slidenum">
              <a:rPr lang="en-US" smtClean="0"/>
              <a:t>‹#›</a:t>
            </a:fld>
            <a:endParaRPr lang="en-US"/>
          </a:p>
        </p:txBody>
      </p:sp>
    </p:spTree>
    <p:extLst>
      <p:ext uri="{BB962C8B-B14F-4D97-AF65-F5344CB8AC3E}">
        <p14:creationId xmlns:p14="http://schemas.microsoft.com/office/powerpoint/2010/main" val="17876561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8B74A7-8046-4A6D-849B-6D4C6D29C9B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2AF2F6C-CDCC-4868-99E3-0414A4489DDD}"/>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F57E1E8-F752-4689-8144-6B3CACE74700}"/>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8B6F102-8BD1-48B8-83F3-13027E2C4DCB}"/>
              </a:ext>
            </a:extLst>
          </p:cNvPr>
          <p:cNvSpPr>
            <a:spLocks noGrp="1"/>
          </p:cNvSpPr>
          <p:nvPr>
            <p:ph type="dt" sz="half" idx="10"/>
          </p:nvPr>
        </p:nvSpPr>
        <p:spPr/>
        <p:txBody>
          <a:bodyPr/>
          <a:lstStyle/>
          <a:p>
            <a:fld id="{A7A93DB9-6F0B-40C7-B2A4-97D1320BBBE2}" type="datetimeFigureOut">
              <a:rPr lang="en-US" smtClean="0"/>
              <a:t>12/8/2023</a:t>
            </a:fld>
            <a:endParaRPr lang="en-US"/>
          </a:p>
        </p:txBody>
      </p:sp>
      <p:sp>
        <p:nvSpPr>
          <p:cNvPr id="6" name="Footer Placeholder 5">
            <a:extLst>
              <a:ext uri="{FF2B5EF4-FFF2-40B4-BE49-F238E27FC236}">
                <a16:creationId xmlns:a16="http://schemas.microsoft.com/office/drawing/2014/main" id="{7B2334E3-DA7A-4C63-9FCF-F53DF22CC90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DEA85E1-AC50-4D11-B1F3-FDA9757E34A8}"/>
              </a:ext>
            </a:extLst>
          </p:cNvPr>
          <p:cNvSpPr>
            <a:spLocks noGrp="1"/>
          </p:cNvSpPr>
          <p:nvPr>
            <p:ph type="sldNum" sz="quarter" idx="12"/>
          </p:nvPr>
        </p:nvSpPr>
        <p:spPr/>
        <p:txBody>
          <a:bodyPr/>
          <a:lstStyle/>
          <a:p>
            <a:fld id="{8454054D-1A10-419B-B152-969B8DD59F65}" type="slidenum">
              <a:rPr lang="en-US" smtClean="0"/>
              <a:t>‹#›</a:t>
            </a:fld>
            <a:endParaRPr lang="en-US"/>
          </a:p>
        </p:txBody>
      </p:sp>
    </p:spTree>
    <p:extLst>
      <p:ext uri="{BB962C8B-B14F-4D97-AF65-F5344CB8AC3E}">
        <p14:creationId xmlns:p14="http://schemas.microsoft.com/office/powerpoint/2010/main" val="121028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7A085F-65F9-494A-A82E-0FF7F89F374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CF12670-2237-46E8-93E8-3B7BFDF8CCA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EE63C075-62FA-45F8-8195-083B584CA6B9}"/>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9A87725-89A0-4019-BEA7-D5DBE3F636D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C0479333-DDD8-4FF8-8094-8F61A3B0FA25}"/>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73706A4-C0BB-432F-A32F-1ACEC8A0802D}"/>
              </a:ext>
            </a:extLst>
          </p:cNvPr>
          <p:cNvSpPr>
            <a:spLocks noGrp="1"/>
          </p:cNvSpPr>
          <p:nvPr>
            <p:ph type="dt" sz="half" idx="10"/>
          </p:nvPr>
        </p:nvSpPr>
        <p:spPr/>
        <p:txBody>
          <a:bodyPr/>
          <a:lstStyle/>
          <a:p>
            <a:fld id="{A7A93DB9-6F0B-40C7-B2A4-97D1320BBBE2}" type="datetimeFigureOut">
              <a:rPr lang="en-US" smtClean="0"/>
              <a:t>12/8/2023</a:t>
            </a:fld>
            <a:endParaRPr lang="en-US"/>
          </a:p>
        </p:txBody>
      </p:sp>
      <p:sp>
        <p:nvSpPr>
          <p:cNvPr id="8" name="Footer Placeholder 7">
            <a:extLst>
              <a:ext uri="{FF2B5EF4-FFF2-40B4-BE49-F238E27FC236}">
                <a16:creationId xmlns:a16="http://schemas.microsoft.com/office/drawing/2014/main" id="{3B341E70-4D96-42FE-B136-7779C62AAF7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E7EC0FD-7069-4527-81BF-046057D413FA}"/>
              </a:ext>
            </a:extLst>
          </p:cNvPr>
          <p:cNvSpPr>
            <a:spLocks noGrp="1"/>
          </p:cNvSpPr>
          <p:nvPr>
            <p:ph type="sldNum" sz="quarter" idx="12"/>
          </p:nvPr>
        </p:nvSpPr>
        <p:spPr/>
        <p:txBody>
          <a:bodyPr/>
          <a:lstStyle/>
          <a:p>
            <a:fld id="{8454054D-1A10-419B-B152-969B8DD59F65}" type="slidenum">
              <a:rPr lang="en-US" smtClean="0"/>
              <a:t>‹#›</a:t>
            </a:fld>
            <a:endParaRPr lang="en-US"/>
          </a:p>
        </p:txBody>
      </p:sp>
    </p:spTree>
    <p:extLst>
      <p:ext uri="{BB962C8B-B14F-4D97-AF65-F5344CB8AC3E}">
        <p14:creationId xmlns:p14="http://schemas.microsoft.com/office/powerpoint/2010/main" val="17686705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080A8-C71C-4FE3-816A-B421F7323CB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DD39BFF-A22F-4706-9750-5461C1460400}"/>
              </a:ext>
            </a:extLst>
          </p:cNvPr>
          <p:cNvSpPr>
            <a:spLocks noGrp="1"/>
          </p:cNvSpPr>
          <p:nvPr>
            <p:ph type="dt" sz="half" idx="10"/>
          </p:nvPr>
        </p:nvSpPr>
        <p:spPr/>
        <p:txBody>
          <a:bodyPr/>
          <a:lstStyle/>
          <a:p>
            <a:fld id="{A7A93DB9-6F0B-40C7-B2A4-97D1320BBBE2}" type="datetimeFigureOut">
              <a:rPr lang="en-US" smtClean="0"/>
              <a:t>12/8/2023</a:t>
            </a:fld>
            <a:endParaRPr lang="en-US"/>
          </a:p>
        </p:txBody>
      </p:sp>
      <p:sp>
        <p:nvSpPr>
          <p:cNvPr id="4" name="Footer Placeholder 3">
            <a:extLst>
              <a:ext uri="{FF2B5EF4-FFF2-40B4-BE49-F238E27FC236}">
                <a16:creationId xmlns:a16="http://schemas.microsoft.com/office/drawing/2014/main" id="{4D5F337E-58A7-4CEE-BDFE-698D0AA02CB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72595D4-1F7B-41E5-9496-3A2E0A1DA804}"/>
              </a:ext>
            </a:extLst>
          </p:cNvPr>
          <p:cNvSpPr>
            <a:spLocks noGrp="1"/>
          </p:cNvSpPr>
          <p:nvPr>
            <p:ph type="sldNum" sz="quarter" idx="12"/>
          </p:nvPr>
        </p:nvSpPr>
        <p:spPr/>
        <p:txBody>
          <a:bodyPr/>
          <a:lstStyle/>
          <a:p>
            <a:fld id="{8454054D-1A10-419B-B152-969B8DD59F65}" type="slidenum">
              <a:rPr lang="en-US" smtClean="0"/>
              <a:t>‹#›</a:t>
            </a:fld>
            <a:endParaRPr lang="en-US"/>
          </a:p>
        </p:txBody>
      </p:sp>
    </p:spTree>
    <p:extLst>
      <p:ext uri="{BB962C8B-B14F-4D97-AF65-F5344CB8AC3E}">
        <p14:creationId xmlns:p14="http://schemas.microsoft.com/office/powerpoint/2010/main" val="28717009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F5050B4-1473-4D82-8175-02DE32E6D6B1}"/>
              </a:ext>
            </a:extLst>
          </p:cNvPr>
          <p:cNvSpPr>
            <a:spLocks noGrp="1"/>
          </p:cNvSpPr>
          <p:nvPr>
            <p:ph type="dt" sz="half" idx="10"/>
          </p:nvPr>
        </p:nvSpPr>
        <p:spPr/>
        <p:txBody>
          <a:bodyPr/>
          <a:lstStyle/>
          <a:p>
            <a:fld id="{A7A93DB9-6F0B-40C7-B2A4-97D1320BBBE2}" type="datetimeFigureOut">
              <a:rPr lang="en-US" smtClean="0"/>
              <a:t>12/8/2023</a:t>
            </a:fld>
            <a:endParaRPr lang="en-US"/>
          </a:p>
        </p:txBody>
      </p:sp>
      <p:sp>
        <p:nvSpPr>
          <p:cNvPr id="3" name="Footer Placeholder 2">
            <a:extLst>
              <a:ext uri="{FF2B5EF4-FFF2-40B4-BE49-F238E27FC236}">
                <a16:creationId xmlns:a16="http://schemas.microsoft.com/office/drawing/2014/main" id="{F7AFEEDB-BB13-4984-B9A1-CCA0443468F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5889EF7-ABAB-41D1-948F-31BB2C1B65B0}"/>
              </a:ext>
            </a:extLst>
          </p:cNvPr>
          <p:cNvSpPr>
            <a:spLocks noGrp="1"/>
          </p:cNvSpPr>
          <p:nvPr>
            <p:ph type="sldNum" sz="quarter" idx="12"/>
          </p:nvPr>
        </p:nvSpPr>
        <p:spPr/>
        <p:txBody>
          <a:bodyPr/>
          <a:lstStyle/>
          <a:p>
            <a:fld id="{8454054D-1A10-419B-B152-969B8DD59F65}" type="slidenum">
              <a:rPr lang="en-US" smtClean="0"/>
              <a:t>‹#›</a:t>
            </a:fld>
            <a:endParaRPr lang="en-US"/>
          </a:p>
        </p:txBody>
      </p:sp>
    </p:spTree>
    <p:extLst>
      <p:ext uri="{BB962C8B-B14F-4D97-AF65-F5344CB8AC3E}">
        <p14:creationId xmlns:p14="http://schemas.microsoft.com/office/powerpoint/2010/main" val="10465128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D91B1A-3544-457E-8E5D-5533D38A650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1324065-4516-4EE2-B63A-0867B9B6CC9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6FD9D13-9642-415E-9542-5CD807559A9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99EB5F9-EE3D-4760-9217-257CAE0370CA}"/>
              </a:ext>
            </a:extLst>
          </p:cNvPr>
          <p:cNvSpPr>
            <a:spLocks noGrp="1"/>
          </p:cNvSpPr>
          <p:nvPr>
            <p:ph type="dt" sz="half" idx="10"/>
          </p:nvPr>
        </p:nvSpPr>
        <p:spPr/>
        <p:txBody>
          <a:bodyPr/>
          <a:lstStyle/>
          <a:p>
            <a:fld id="{A7A93DB9-6F0B-40C7-B2A4-97D1320BBBE2}" type="datetimeFigureOut">
              <a:rPr lang="en-US" smtClean="0"/>
              <a:t>12/8/2023</a:t>
            </a:fld>
            <a:endParaRPr lang="en-US"/>
          </a:p>
        </p:txBody>
      </p:sp>
      <p:sp>
        <p:nvSpPr>
          <p:cNvPr id="6" name="Footer Placeholder 5">
            <a:extLst>
              <a:ext uri="{FF2B5EF4-FFF2-40B4-BE49-F238E27FC236}">
                <a16:creationId xmlns:a16="http://schemas.microsoft.com/office/drawing/2014/main" id="{13D3C4BB-70F1-422E-83D4-C83F660825D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88CF41A-C8DD-448C-B41D-59590E621B85}"/>
              </a:ext>
            </a:extLst>
          </p:cNvPr>
          <p:cNvSpPr>
            <a:spLocks noGrp="1"/>
          </p:cNvSpPr>
          <p:nvPr>
            <p:ph type="sldNum" sz="quarter" idx="12"/>
          </p:nvPr>
        </p:nvSpPr>
        <p:spPr/>
        <p:txBody>
          <a:bodyPr/>
          <a:lstStyle/>
          <a:p>
            <a:fld id="{8454054D-1A10-419B-B152-969B8DD59F65}" type="slidenum">
              <a:rPr lang="en-US" smtClean="0"/>
              <a:t>‹#›</a:t>
            </a:fld>
            <a:endParaRPr lang="en-US"/>
          </a:p>
        </p:txBody>
      </p:sp>
    </p:spTree>
    <p:extLst>
      <p:ext uri="{BB962C8B-B14F-4D97-AF65-F5344CB8AC3E}">
        <p14:creationId xmlns:p14="http://schemas.microsoft.com/office/powerpoint/2010/main" val="12760569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A262F7-B3B4-428D-AE05-943B675D0D3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B101F24-EC88-4E59-8FB9-5806A264F6E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3A26D14-7F9F-4795-A953-1A3FAAD7269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AC5DF2F-B417-412D-8A07-C1BF6CFDCE8E}"/>
              </a:ext>
            </a:extLst>
          </p:cNvPr>
          <p:cNvSpPr>
            <a:spLocks noGrp="1"/>
          </p:cNvSpPr>
          <p:nvPr>
            <p:ph type="dt" sz="half" idx="10"/>
          </p:nvPr>
        </p:nvSpPr>
        <p:spPr/>
        <p:txBody>
          <a:bodyPr/>
          <a:lstStyle/>
          <a:p>
            <a:fld id="{A7A93DB9-6F0B-40C7-B2A4-97D1320BBBE2}" type="datetimeFigureOut">
              <a:rPr lang="en-US" smtClean="0"/>
              <a:t>12/8/2023</a:t>
            </a:fld>
            <a:endParaRPr lang="en-US"/>
          </a:p>
        </p:txBody>
      </p:sp>
      <p:sp>
        <p:nvSpPr>
          <p:cNvPr id="6" name="Footer Placeholder 5">
            <a:extLst>
              <a:ext uri="{FF2B5EF4-FFF2-40B4-BE49-F238E27FC236}">
                <a16:creationId xmlns:a16="http://schemas.microsoft.com/office/drawing/2014/main" id="{EB2E52FB-577E-4B03-B98F-02025799C21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75D5BD6-D398-43C0-A5C1-88D56B178C5F}"/>
              </a:ext>
            </a:extLst>
          </p:cNvPr>
          <p:cNvSpPr>
            <a:spLocks noGrp="1"/>
          </p:cNvSpPr>
          <p:nvPr>
            <p:ph type="sldNum" sz="quarter" idx="12"/>
          </p:nvPr>
        </p:nvSpPr>
        <p:spPr/>
        <p:txBody>
          <a:bodyPr/>
          <a:lstStyle/>
          <a:p>
            <a:fld id="{8454054D-1A10-419B-B152-969B8DD59F65}" type="slidenum">
              <a:rPr lang="en-US" smtClean="0"/>
              <a:t>‹#›</a:t>
            </a:fld>
            <a:endParaRPr lang="en-US"/>
          </a:p>
        </p:txBody>
      </p:sp>
    </p:spTree>
    <p:extLst>
      <p:ext uri="{BB962C8B-B14F-4D97-AF65-F5344CB8AC3E}">
        <p14:creationId xmlns:p14="http://schemas.microsoft.com/office/powerpoint/2010/main" val="386615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F03F727-81AE-4A47-B276-353848461F5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339909A-67EA-48D4-AB14-386DEEF24EA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725101A-D139-4B62-906D-B8207F69E65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7A93DB9-6F0B-40C7-B2A4-97D1320BBBE2}" type="datetimeFigureOut">
              <a:rPr lang="en-US" smtClean="0"/>
              <a:t>12/8/2023</a:t>
            </a:fld>
            <a:endParaRPr lang="en-US"/>
          </a:p>
        </p:txBody>
      </p:sp>
      <p:sp>
        <p:nvSpPr>
          <p:cNvPr id="5" name="Footer Placeholder 4">
            <a:extLst>
              <a:ext uri="{FF2B5EF4-FFF2-40B4-BE49-F238E27FC236}">
                <a16:creationId xmlns:a16="http://schemas.microsoft.com/office/drawing/2014/main" id="{F7A0E70D-9AA8-437A-807A-0DA392A9965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1653956-1B1C-49CF-AB79-E4CB9E5E390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454054D-1A10-419B-B152-969B8DD59F65}" type="slidenum">
              <a:rPr lang="en-US" smtClean="0"/>
              <a:t>‹#›</a:t>
            </a:fld>
            <a:endParaRPr lang="en-US"/>
          </a:p>
        </p:txBody>
      </p:sp>
    </p:spTree>
    <p:extLst>
      <p:ext uri="{BB962C8B-B14F-4D97-AF65-F5344CB8AC3E}">
        <p14:creationId xmlns:p14="http://schemas.microsoft.com/office/powerpoint/2010/main" val="4124469592"/>
      </p:ext>
    </p:extLst>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8.xml"/><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9FA4205-1F20-41C4-8AF9-4E899D4A1D1D}"/>
              </a:ext>
            </a:extLst>
          </p:cNvPr>
          <p:cNvSpPr>
            <a:spLocks noGrp="1"/>
          </p:cNvSpPr>
          <p:nvPr>
            <p:ph type="ctrTitle"/>
          </p:nvPr>
        </p:nvSpPr>
        <p:spPr/>
        <p:txBody>
          <a:bodyPr>
            <a:normAutofit fontScale="90000"/>
          </a:bodyPr>
          <a:lstStyle/>
          <a:p>
            <a:r>
              <a:rPr lang="en-US" dirty="0"/>
              <a:t>Identifying Fishing Communities for a Longitudinal Analysis of Resilience</a:t>
            </a:r>
          </a:p>
        </p:txBody>
      </p:sp>
      <p:sp>
        <p:nvSpPr>
          <p:cNvPr id="7" name="Subtitle 6">
            <a:extLst>
              <a:ext uri="{FF2B5EF4-FFF2-40B4-BE49-F238E27FC236}">
                <a16:creationId xmlns:a16="http://schemas.microsoft.com/office/drawing/2014/main" id="{188FBFE1-7660-416D-95DD-57B12BA077A6}"/>
              </a:ext>
            </a:extLst>
          </p:cNvPr>
          <p:cNvSpPr>
            <a:spLocks noGrp="1"/>
          </p:cNvSpPr>
          <p:nvPr>
            <p:ph type="subTitle" idx="1"/>
          </p:nvPr>
        </p:nvSpPr>
        <p:spPr/>
        <p:txBody>
          <a:bodyPr>
            <a:normAutofit/>
          </a:bodyPr>
          <a:lstStyle/>
          <a:p>
            <a:r>
              <a:rPr lang="en-US" sz="3200" b="1" dirty="0">
                <a:solidFill>
                  <a:schemeClr val="tx1"/>
                </a:solidFill>
              </a:rPr>
              <a:t>Coefficient of </a:t>
            </a:r>
            <a:r>
              <a:rPr lang="en-US" sz="3200" b="1" dirty="0"/>
              <a:t>Variance, Percent Change </a:t>
            </a:r>
            <a:r>
              <a:rPr lang="en-US" sz="3200" b="1" dirty="0">
                <a:solidFill>
                  <a:schemeClr val="tx1"/>
                </a:solidFill>
              </a:rPr>
              <a:t>and Principal Components Analysis</a:t>
            </a:r>
          </a:p>
        </p:txBody>
      </p:sp>
    </p:spTree>
    <p:extLst>
      <p:ext uri="{BB962C8B-B14F-4D97-AF65-F5344CB8AC3E}">
        <p14:creationId xmlns:p14="http://schemas.microsoft.com/office/powerpoint/2010/main" val="16594284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38727BB2-C0AC-4E54-B157-039962F8140F}"/>
              </a:ext>
            </a:extLst>
          </p:cNvPr>
          <p:cNvPicPr>
            <a:picLocks noGrp="1" noChangeAspect="1"/>
          </p:cNvPicPr>
          <p:nvPr>
            <p:ph idx="1"/>
          </p:nvPr>
        </p:nvPicPr>
        <p:blipFill>
          <a:blip r:embed="rId2"/>
          <a:stretch>
            <a:fillRect/>
          </a:stretch>
        </p:blipFill>
        <p:spPr>
          <a:xfrm>
            <a:off x="471588" y="96548"/>
            <a:ext cx="4295775" cy="2466975"/>
          </a:xfrm>
          <a:prstGeom prst="rect">
            <a:avLst/>
          </a:prstGeom>
        </p:spPr>
      </p:pic>
      <p:sp>
        <p:nvSpPr>
          <p:cNvPr id="11" name="TextBox 10">
            <a:extLst>
              <a:ext uri="{FF2B5EF4-FFF2-40B4-BE49-F238E27FC236}">
                <a16:creationId xmlns:a16="http://schemas.microsoft.com/office/drawing/2014/main" id="{163185F8-FCFE-4A6F-88EC-3D2FB8ED7DC5}"/>
              </a:ext>
            </a:extLst>
          </p:cNvPr>
          <p:cNvSpPr txBox="1"/>
          <p:nvPr/>
        </p:nvSpPr>
        <p:spPr>
          <a:xfrm>
            <a:off x="74815" y="377824"/>
            <a:ext cx="377026" cy="369332"/>
          </a:xfrm>
          <a:prstGeom prst="rect">
            <a:avLst/>
          </a:prstGeom>
          <a:noFill/>
        </p:spPr>
        <p:txBody>
          <a:bodyPr wrap="none" rtlCol="0">
            <a:spAutoFit/>
          </a:bodyPr>
          <a:lstStyle/>
          <a:p>
            <a:r>
              <a:rPr lang="en-US" dirty="0"/>
              <a:t>1.</a:t>
            </a:r>
          </a:p>
        </p:txBody>
      </p:sp>
      <p:sp>
        <p:nvSpPr>
          <p:cNvPr id="12" name="TextBox 11">
            <a:extLst>
              <a:ext uri="{FF2B5EF4-FFF2-40B4-BE49-F238E27FC236}">
                <a16:creationId xmlns:a16="http://schemas.microsoft.com/office/drawing/2014/main" id="{338AF07A-7A51-4554-BCDA-51FB1D1E3F9F}"/>
              </a:ext>
            </a:extLst>
          </p:cNvPr>
          <p:cNvSpPr txBox="1"/>
          <p:nvPr/>
        </p:nvSpPr>
        <p:spPr>
          <a:xfrm>
            <a:off x="80890" y="2949227"/>
            <a:ext cx="377026" cy="369332"/>
          </a:xfrm>
          <a:prstGeom prst="rect">
            <a:avLst/>
          </a:prstGeom>
          <a:noFill/>
        </p:spPr>
        <p:txBody>
          <a:bodyPr wrap="none" rtlCol="0">
            <a:spAutoFit/>
          </a:bodyPr>
          <a:lstStyle/>
          <a:p>
            <a:r>
              <a:rPr lang="en-US" dirty="0"/>
              <a:t>2.</a:t>
            </a:r>
          </a:p>
        </p:txBody>
      </p:sp>
      <p:pic>
        <p:nvPicPr>
          <p:cNvPr id="13" name="Picture 12">
            <a:extLst>
              <a:ext uri="{FF2B5EF4-FFF2-40B4-BE49-F238E27FC236}">
                <a16:creationId xmlns:a16="http://schemas.microsoft.com/office/drawing/2014/main" id="{BC375488-0D61-4B43-96E3-871154B46858}"/>
              </a:ext>
            </a:extLst>
          </p:cNvPr>
          <p:cNvPicPr>
            <a:picLocks noChangeAspect="1"/>
          </p:cNvPicPr>
          <p:nvPr/>
        </p:nvPicPr>
        <p:blipFill>
          <a:blip r:embed="rId3"/>
          <a:stretch>
            <a:fillRect/>
          </a:stretch>
        </p:blipFill>
        <p:spPr>
          <a:xfrm>
            <a:off x="471588" y="2771343"/>
            <a:ext cx="4295775" cy="1771650"/>
          </a:xfrm>
          <a:prstGeom prst="rect">
            <a:avLst/>
          </a:prstGeom>
        </p:spPr>
      </p:pic>
      <p:sp>
        <p:nvSpPr>
          <p:cNvPr id="14" name="TextBox 13">
            <a:extLst>
              <a:ext uri="{FF2B5EF4-FFF2-40B4-BE49-F238E27FC236}">
                <a16:creationId xmlns:a16="http://schemas.microsoft.com/office/drawing/2014/main" id="{D6D7FD68-8079-4FE2-B3C0-9129ACFA50E7}"/>
              </a:ext>
            </a:extLst>
          </p:cNvPr>
          <p:cNvSpPr txBox="1"/>
          <p:nvPr/>
        </p:nvSpPr>
        <p:spPr>
          <a:xfrm>
            <a:off x="0" y="5151298"/>
            <a:ext cx="377026" cy="369332"/>
          </a:xfrm>
          <a:prstGeom prst="rect">
            <a:avLst/>
          </a:prstGeom>
          <a:noFill/>
        </p:spPr>
        <p:txBody>
          <a:bodyPr wrap="none" rtlCol="0">
            <a:spAutoFit/>
          </a:bodyPr>
          <a:lstStyle/>
          <a:p>
            <a:r>
              <a:rPr lang="en-US" dirty="0"/>
              <a:t>3.</a:t>
            </a:r>
          </a:p>
        </p:txBody>
      </p:sp>
      <p:pic>
        <p:nvPicPr>
          <p:cNvPr id="15" name="Picture 14">
            <a:extLst>
              <a:ext uri="{FF2B5EF4-FFF2-40B4-BE49-F238E27FC236}">
                <a16:creationId xmlns:a16="http://schemas.microsoft.com/office/drawing/2014/main" id="{8327B4E8-C6C7-41FF-BA6D-30B875FA2302}"/>
              </a:ext>
            </a:extLst>
          </p:cNvPr>
          <p:cNvPicPr>
            <a:picLocks noChangeAspect="1"/>
          </p:cNvPicPr>
          <p:nvPr/>
        </p:nvPicPr>
        <p:blipFill>
          <a:blip r:embed="rId4"/>
          <a:stretch>
            <a:fillRect/>
          </a:stretch>
        </p:blipFill>
        <p:spPr>
          <a:xfrm>
            <a:off x="377026" y="4750814"/>
            <a:ext cx="7877175" cy="1957558"/>
          </a:xfrm>
          <a:prstGeom prst="rect">
            <a:avLst/>
          </a:prstGeom>
        </p:spPr>
      </p:pic>
      <p:sp>
        <p:nvSpPr>
          <p:cNvPr id="16" name="TextBox 15">
            <a:extLst>
              <a:ext uri="{FF2B5EF4-FFF2-40B4-BE49-F238E27FC236}">
                <a16:creationId xmlns:a16="http://schemas.microsoft.com/office/drawing/2014/main" id="{F03C6498-AD20-41CD-A83D-549C3592EFCE}"/>
              </a:ext>
            </a:extLst>
          </p:cNvPr>
          <p:cNvSpPr txBox="1"/>
          <p:nvPr/>
        </p:nvSpPr>
        <p:spPr>
          <a:xfrm>
            <a:off x="8406601" y="5335964"/>
            <a:ext cx="3576628" cy="923330"/>
          </a:xfrm>
          <a:prstGeom prst="rect">
            <a:avLst/>
          </a:prstGeom>
          <a:noFill/>
        </p:spPr>
        <p:txBody>
          <a:bodyPr wrap="square" rtlCol="0">
            <a:spAutoFit/>
          </a:bodyPr>
          <a:lstStyle/>
          <a:p>
            <a:r>
              <a:rPr lang="en-US" dirty="0">
                <a:sym typeface="Wingdings" panose="05000000000000000000" pitchFamily="2" charset="2"/>
              </a:rPr>
              <a:t> This is a measure relative to the values landed in each city across 10 or more years</a:t>
            </a:r>
            <a:endParaRPr lang="en-US" dirty="0"/>
          </a:p>
        </p:txBody>
      </p:sp>
      <p:sp>
        <p:nvSpPr>
          <p:cNvPr id="17" name="TextBox 16">
            <a:extLst>
              <a:ext uri="{FF2B5EF4-FFF2-40B4-BE49-F238E27FC236}">
                <a16:creationId xmlns:a16="http://schemas.microsoft.com/office/drawing/2014/main" id="{D74307E6-D460-43FE-8D0D-CE0AFE25A254}"/>
              </a:ext>
            </a:extLst>
          </p:cNvPr>
          <p:cNvSpPr txBox="1"/>
          <p:nvPr/>
        </p:nvSpPr>
        <p:spPr>
          <a:xfrm>
            <a:off x="5003001" y="857097"/>
            <a:ext cx="3576628" cy="646331"/>
          </a:xfrm>
          <a:prstGeom prst="rect">
            <a:avLst/>
          </a:prstGeom>
          <a:noFill/>
        </p:spPr>
        <p:txBody>
          <a:bodyPr wrap="square" rtlCol="0">
            <a:spAutoFit/>
          </a:bodyPr>
          <a:lstStyle/>
          <a:p>
            <a:r>
              <a:rPr lang="en-US" dirty="0">
                <a:sym typeface="Wingdings" panose="05000000000000000000" pitchFamily="2" charset="2"/>
              </a:rPr>
              <a:t> Menhadens were excluded from the final analysis </a:t>
            </a:r>
            <a:endParaRPr lang="en-US" dirty="0"/>
          </a:p>
        </p:txBody>
      </p:sp>
      <p:sp>
        <p:nvSpPr>
          <p:cNvPr id="10" name="Text Placeholder 4">
            <a:extLst>
              <a:ext uri="{FF2B5EF4-FFF2-40B4-BE49-F238E27FC236}">
                <a16:creationId xmlns:a16="http://schemas.microsoft.com/office/drawing/2014/main" id="{889DB661-5C9A-4C62-B839-0DFFE8E9FEAA}"/>
              </a:ext>
            </a:extLst>
          </p:cNvPr>
          <p:cNvSpPr txBox="1">
            <a:spLocks/>
          </p:cNvSpPr>
          <p:nvPr/>
        </p:nvSpPr>
        <p:spPr>
          <a:xfrm>
            <a:off x="4413365" y="284255"/>
            <a:ext cx="7016635" cy="388833"/>
          </a:xfrm>
          <a:prstGeom prst="rect">
            <a:avLst/>
          </a:prstGeom>
        </p:spPr>
        <p:txBody>
          <a:bodyPr vert="horz" lIns="91440" tIns="45720" rIns="91440" bIns="45720" rtlCol="0" anchor="b">
            <a:noAutofit/>
          </a:bodyPr>
          <a:lstStyle>
            <a:lvl1pPr marL="0" indent="0" algn="l" defTabSz="457200" rtl="0" eaLnBrk="1" latinLnBrk="0" hangingPunct="1">
              <a:spcBef>
                <a:spcPts val="1000"/>
              </a:spcBef>
              <a:spcAft>
                <a:spcPts val="0"/>
              </a:spcAft>
              <a:buClr>
                <a:schemeClr val="accent1"/>
              </a:buClr>
              <a:buSzPct val="80000"/>
              <a:buFont typeface="Wingdings 3" charset="2"/>
              <a:buNone/>
              <a:defRPr sz="2400" b="0" i="0" kern="1200">
                <a:solidFill>
                  <a:schemeClr val="accent1"/>
                </a:solidFill>
                <a:latin typeface="+mj-lt"/>
                <a:ea typeface="+mj-ea"/>
                <a:cs typeface="+mj-cs"/>
              </a:defRPr>
            </a:lvl1pPr>
            <a:lvl2pPr marL="457200" indent="0" algn="l" defTabSz="457200" rtl="0" eaLnBrk="1" latinLnBrk="0" hangingPunct="1">
              <a:spcBef>
                <a:spcPts val="1000"/>
              </a:spcBef>
              <a:spcAft>
                <a:spcPts val="0"/>
              </a:spcAft>
              <a:buClr>
                <a:schemeClr val="accent1"/>
              </a:buClr>
              <a:buSzPct val="80000"/>
              <a:buFont typeface="Wingdings 3" charset="2"/>
              <a:buNone/>
              <a:defRPr sz="2000" b="1" i="0" kern="1200">
                <a:solidFill>
                  <a:schemeClr val="tx1"/>
                </a:solidFill>
                <a:latin typeface="+mj-lt"/>
                <a:ea typeface="+mj-ea"/>
                <a:cs typeface="+mj-cs"/>
              </a:defRPr>
            </a:lvl2pPr>
            <a:lvl3pPr marL="914400" indent="0" algn="l" defTabSz="457200" rtl="0" eaLnBrk="1" latinLnBrk="0" hangingPunct="1">
              <a:spcBef>
                <a:spcPts val="1000"/>
              </a:spcBef>
              <a:spcAft>
                <a:spcPts val="0"/>
              </a:spcAft>
              <a:buClr>
                <a:schemeClr val="accent1"/>
              </a:buClr>
              <a:buSzPct val="80000"/>
              <a:buFont typeface="Wingdings 3" charset="2"/>
              <a:buNone/>
              <a:defRPr sz="1800" b="1" i="0" kern="1200">
                <a:solidFill>
                  <a:schemeClr val="tx1"/>
                </a:solidFill>
                <a:latin typeface="+mj-lt"/>
                <a:ea typeface="+mj-ea"/>
                <a:cs typeface="+mj-cs"/>
              </a:defRPr>
            </a:lvl3pPr>
            <a:lvl4pPr marL="1371600" indent="0" algn="l" defTabSz="457200" rtl="0" eaLnBrk="1" latinLnBrk="0" hangingPunct="1">
              <a:spcBef>
                <a:spcPts val="1000"/>
              </a:spcBef>
              <a:spcAft>
                <a:spcPts val="0"/>
              </a:spcAft>
              <a:buClr>
                <a:schemeClr val="accent1"/>
              </a:buClr>
              <a:buSzPct val="80000"/>
              <a:buFont typeface="Wingdings 3" charset="2"/>
              <a:buNone/>
              <a:defRPr sz="1600" b="1" i="0" kern="1200">
                <a:solidFill>
                  <a:schemeClr val="tx1"/>
                </a:solidFill>
                <a:latin typeface="+mj-lt"/>
                <a:ea typeface="+mj-ea"/>
                <a:cs typeface="+mj-cs"/>
              </a:defRPr>
            </a:lvl4pPr>
            <a:lvl5pPr marL="1828800" indent="0" algn="l" defTabSz="457200" rtl="0" eaLnBrk="1" latinLnBrk="0" hangingPunct="1">
              <a:spcBef>
                <a:spcPts val="1000"/>
              </a:spcBef>
              <a:spcAft>
                <a:spcPts val="0"/>
              </a:spcAft>
              <a:buClr>
                <a:schemeClr val="accent1"/>
              </a:buClr>
              <a:buSzPct val="80000"/>
              <a:buFont typeface="Wingdings 3" charset="2"/>
              <a:buNone/>
              <a:defRPr sz="1600" b="1" i="0" kern="1200">
                <a:solidFill>
                  <a:schemeClr val="tx1"/>
                </a:solidFill>
                <a:latin typeface="+mj-lt"/>
                <a:ea typeface="+mj-ea"/>
                <a:cs typeface="+mj-cs"/>
              </a:defRPr>
            </a:lvl5pPr>
            <a:lvl6pPr marL="2286000" indent="0" algn="l" defTabSz="457200" rtl="0" eaLnBrk="1" latinLnBrk="0" hangingPunct="1">
              <a:spcBef>
                <a:spcPts val="1000"/>
              </a:spcBef>
              <a:spcAft>
                <a:spcPts val="0"/>
              </a:spcAft>
              <a:buClr>
                <a:schemeClr val="accent1"/>
              </a:buClr>
              <a:buSzPct val="80000"/>
              <a:buFont typeface="Wingdings 3" charset="2"/>
              <a:buNone/>
              <a:defRPr sz="1600" b="1" i="0" kern="1200">
                <a:solidFill>
                  <a:schemeClr val="tx1"/>
                </a:solidFill>
                <a:latin typeface="+mj-lt"/>
                <a:ea typeface="+mj-ea"/>
                <a:cs typeface="+mj-cs"/>
              </a:defRPr>
            </a:lvl6pPr>
            <a:lvl7pPr marL="2743200" indent="0" algn="l" defTabSz="457200" rtl="0" eaLnBrk="1" latinLnBrk="0" hangingPunct="1">
              <a:spcBef>
                <a:spcPts val="1000"/>
              </a:spcBef>
              <a:spcAft>
                <a:spcPts val="0"/>
              </a:spcAft>
              <a:buClr>
                <a:schemeClr val="accent1"/>
              </a:buClr>
              <a:buSzPct val="80000"/>
              <a:buFont typeface="Wingdings 3" charset="2"/>
              <a:buNone/>
              <a:defRPr sz="1600" b="1" i="0" kern="1200">
                <a:solidFill>
                  <a:schemeClr val="tx1"/>
                </a:solidFill>
                <a:latin typeface="+mj-lt"/>
                <a:ea typeface="+mj-ea"/>
                <a:cs typeface="+mj-cs"/>
              </a:defRPr>
            </a:lvl7pPr>
            <a:lvl8pPr marL="3200400" indent="0" algn="l" defTabSz="457200" rtl="0" eaLnBrk="1" latinLnBrk="0" hangingPunct="1">
              <a:spcBef>
                <a:spcPts val="1000"/>
              </a:spcBef>
              <a:spcAft>
                <a:spcPts val="0"/>
              </a:spcAft>
              <a:buClr>
                <a:schemeClr val="accent1"/>
              </a:buClr>
              <a:buSzPct val="80000"/>
              <a:buFont typeface="Wingdings 3" charset="2"/>
              <a:buNone/>
              <a:defRPr sz="1600" b="1" i="0" kern="1200">
                <a:solidFill>
                  <a:schemeClr val="tx1"/>
                </a:solidFill>
                <a:latin typeface="+mj-lt"/>
                <a:ea typeface="+mj-ea"/>
                <a:cs typeface="+mj-cs"/>
              </a:defRPr>
            </a:lvl8pPr>
            <a:lvl9pPr marL="3657600" indent="0" algn="l" defTabSz="457200" rtl="0" eaLnBrk="1" latinLnBrk="0" hangingPunct="1">
              <a:spcBef>
                <a:spcPts val="1000"/>
              </a:spcBef>
              <a:spcAft>
                <a:spcPts val="0"/>
              </a:spcAft>
              <a:buClr>
                <a:schemeClr val="accent1"/>
              </a:buClr>
              <a:buSzPct val="80000"/>
              <a:buFont typeface="Wingdings 3" charset="2"/>
              <a:buNone/>
              <a:defRPr sz="1600" b="1" i="0" kern="1200">
                <a:solidFill>
                  <a:schemeClr val="tx1"/>
                </a:solidFill>
                <a:latin typeface="+mj-lt"/>
                <a:ea typeface="+mj-ea"/>
                <a:cs typeface="+mj-cs"/>
              </a:defRPr>
            </a:lvl9pPr>
          </a:lstStyle>
          <a:p>
            <a:r>
              <a:rPr lang="en-US" b="1" dirty="0"/>
              <a:t>Data Reduction and aggregation</a:t>
            </a:r>
          </a:p>
        </p:txBody>
      </p:sp>
      <p:sp>
        <p:nvSpPr>
          <p:cNvPr id="18" name="Text Placeholder 4">
            <a:extLst>
              <a:ext uri="{FF2B5EF4-FFF2-40B4-BE49-F238E27FC236}">
                <a16:creationId xmlns:a16="http://schemas.microsoft.com/office/drawing/2014/main" id="{1F02F095-066A-4ACD-AE52-155DC4C80540}"/>
              </a:ext>
            </a:extLst>
          </p:cNvPr>
          <p:cNvSpPr txBox="1">
            <a:spLocks/>
          </p:cNvSpPr>
          <p:nvPr/>
        </p:nvSpPr>
        <p:spPr>
          <a:xfrm>
            <a:off x="5812674" y="3840270"/>
            <a:ext cx="4640581" cy="388833"/>
          </a:xfrm>
          <a:prstGeom prst="rect">
            <a:avLst/>
          </a:prstGeom>
        </p:spPr>
        <p:txBody>
          <a:bodyPr vert="horz" lIns="91440" tIns="45720" rIns="91440" bIns="45720" rtlCol="0" anchor="b">
            <a:noAutofit/>
          </a:bodyPr>
          <a:lstStyle>
            <a:lvl1pPr marL="0" indent="0" algn="l" defTabSz="457200" rtl="0" eaLnBrk="1" latinLnBrk="0" hangingPunct="1">
              <a:spcBef>
                <a:spcPts val="1000"/>
              </a:spcBef>
              <a:spcAft>
                <a:spcPts val="0"/>
              </a:spcAft>
              <a:buClr>
                <a:schemeClr val="accent1"/>
              </a:buClr>
              <a:buSzPct val="80000"/>
              <a:buFont typeface="Wingdings 3" charset="2"/>
              <a:buNone/>
              <a:defRPr sz="2400" b="0" i="0" kern="1200">
                <a:solidFill>
                  <a:schemeClr val="accent1"/>
                </a:solidFill>
                <a:latin typeface="+mj-lt"/>
                <a:ea typeface="+mj-ea"/>
                <a:cs typeface="+mj-cs"/>
              </a:defRPr>
            </a:lvl1pPr>
            <a:lvl2pPr marL="457200" indent="0" algn="l" defTabSz="457200" rtl="0" eaLnBrk="1" latinLnBrk="0" hangingPunct="1">
              <a:spcBef>
                <a:spcPts val="1000"/>
              </a:spcBef>
              <a:spcAft>
                <a:spcPts val="0"/>
              </a:spcAft>
              <a:buClr>
                <a:schemeClr val="accent1"/>
              </a:buClr>
              <a:buSzPct val="80000"/>
              <a:buFont typeface="Wingdings 3" charset="2"/>
              <a:buNone/>
              <a:defRPr sz="2000" b="1" i="0" kern="1200">
                <a:solidFill>
                  <a:schemeClr val="tx1"/>
                </a:solidFill>
                <a:latin typeface="+mj-lt"/>
                <a:ea typeface="+mj-ea"/>
                <a:cs typeface="+mj-cs"/>
              </a:defRPr>
            </a:lvl2pPr>
            <a:lvl3pPr marL="914400" indent="0" algn="l" defTabSz="457200" rtl="0" eaLnBrk="1" latinLnBrk="0" hangingPunct="1">
              <a:spcBef>
                <a:spcPts val="1000"/>
              </a:spcBef>
              <a:spcAft>
                <a:spcPts val="0"/>
              </a:spcAft>
              <a:buClr>
                <a:schemeClr val="accent1"/>
              </a:buClr>
              <a:buSzPct val="80000"/>
              <a:buFont typeface="Wingdings 3" charset="2"/>
              <a:buNone/>
              <a:defRPr sz="1800" b="1" i="0" kern="1200">
                <a:solidFill>
                  <a:schemeClr val="tx1"/>
                </a:solidFill>
                <a:latin typeface="+mj-lt"/>
                <a:ea typeface="+mj-ea"/>
                <a:cs typeface="+mj-cs"/>
              </a:defRPr>
            </a:lvl3pPr>
            <a:lvl4pPr marL="1371600" indent="0" algn="l" defTabSz="457200" rtl="0" eaLnBrk="1" latinLnBrk="0" hangingPunct="1">
              <a:spcBef>
                <a:spcPts val="1000"/>
              </a:spcBef>
              <a:spcAft>
                <a:spcPts val="0"/>
              </a:spcAft>
              <a:buClr>
                <a:schemeClr val="accent1"/>
              </a:buClr>
              <a:buSzPct val="80000"/>
              <a:buFont typeface="Wingdings 3" charset="2"/>
              <a:buNone/>
              <a:defRPr sz="1600" b="1" i="0" kern="1200">
                <a:solidFill>
                  <a:schemeClr val="tx1"/>
                </a:solidFill>
                <a:latin typeface="+mj-lt"/>
                <a:ea typeface="+mj-ea"/>
                <a:cs typeface="+mj-cs"/>
              </a:defRPr>
            </a:lvl4pPr>
            <a:lvl5pPr marL="1828800" indent="0" algn="l" defTabSz="457200" rtl="0" eaLnBrk="1" latinLnBrk="0" hangingPunct="1">
              <a:spcBef>
                <a:spcPts val="1000"/>
              </a:spcBef>
              <a:spcAft>
                <a:spcPts val="0"/>
              </a:spcAft>
              <a:buClr>
                <a:schemeClr val="accent1"/>
              </a:buClr>
              <a:buSzPct val="80000"/>
              <a:buFont typeface="Wingdings 3" charset="2"/>
              <a:buNone/>
              <a:defRPr sz="1600" b="1" i="0" kern="1200">
                <a:solidFill>
                  <a:schemeClr val="tx1"/>
                </a:solidFill>
                <a:latin typeface="+mj-lt"/>
                <a:ea typeface="+mj-ea"/>
                <a:cs typeface="+mj-cs"/>
              </a:defRPr>
            </a:lvl5pPr>
            <a:lvl6pPr marL="2286000" indent="0" algn="l" defTabSz="457200" rtl="0" eaLnBrk="1" latinLnBrk="0" hangingPunct="1">
              <a:spcBef>
                <a:spcPts val="1000"/>
              </a:spcBef>
              <a:spcAft>
                <a:spcPts val="0"/>
              </a:spcAft>
              <a:buClr>
                <a:schemeClr val="accent1"/>
              </a:buClr>
              <a:buSzPct val="80000"/>
              <a:buFont typeface="Wingdings 3" charset="2"/>
              <a:buNone/>
              <a:defRPr sz="1600" b="1" i="0" kern="1200">
                <a:solidFill>
                  <a:schemeClr val="tx1"/>
                </a:solidFill>
                <a:latin typeface="+mj-lt"/>
                <a:ea typeface="+mj-ea"/>
                <a:cs typeface="+mj-cs"/>
              </a:defRPr>
            </a:lvl6pPr>
            <a:lvl7pPr marL="2743200" indent="0" algn="l" defTabSz="457200" rtl="0" eaLnBrk="1" latinLnBrk="0" hangingPunct="1">
              <a:spcBef>
                <a:spcPts val="1000"/>
              </a:spcBef>
              <a:spcAft>
                <a:spcPts val="0"/>
              </a:spcAft>
              <a:buClr>
                <a:schemeClr val="accent1"/>
              </a:buClr>
              <a:buSzPct val="80000"/>
              <a:buFont typeface="Wingdings 3" charset="2"/>
              <a:buNone/>
              <a:defRPr sz="1600" b="1" i="0" kern="1200">
                <a:solidFill>
                  <a:schemeClr val="tx1"/>
                </a:solidFill>
                <a:latin typeface="+mj-lt"/>
                <a:ea typeface="+mj-ea"/>
                <a:cs typeface="+mj-cs"/>
              </a:defRPr>
            </a:lvl7pPr>
            <a:lvl8pPr marL="3200400" indent="0" algn="l" defTabSz="457200" rtl="0" eaLnBrk="1" latinLnBrk="0" hangingPunct="1">
              <a:spcBef>
                <a:spcPts val="1000"/>
              </a:spcBef>
              <a:spcAft>
                <a:spcPts val="0"/>
              </a:spcAft>
              <a:buClr>
                <a:schemeClr val="accent1"/>
              </a:buClr>
              <a:buSzPct val="80000"/>
              <a:buFont typeface="Wingdings 3" charset="2"/>
              <a:buNone/>
              <a:defRPr sz="1600" b="1" i="0" kern="1200">
                <a:solidFill>
                  <a:schemeClr val="tx1"/>
                </a:solidFill>
                <a:latin typeface="+mj-lt"/>
                <a:ea typeface="+mj-ea"/>
                <a:cs typeface="+mj-cs"/>
              </a:defRPr>
            </a:lvl8pPr>
            <a:lvl9pPr marL="3657600" indent="0" algn="l" defTabSz="457200" rtl="0" eaLnBrk="1" latinLnBrk="0" hangingPunct="1">
              <a:spcBef>
                <a:spcPts val="1000"/>
              </a:spcBef>
              <a:spcAft>
                <a:spcPts val="0"/>
              </a:spcAft>
              <a:buClr>
                <a:schemeClr val="accent1"/>
              </a:buClr>
              <a:buSzPct val="80000"/>
              <a:buFont typeface="Wingdings 3" charset="2"/>
              <a:buNone/>
              <a:defRPr sz="1600" b="1" i="0" kern="1200">
                <a:solidFill>
                  <a:schemeClr val="tx1"/>
                </a:solidFill>
                <a:latin typeface="+mj-lt"/>
                <a:ea typeface="+mj-ea"/>
                <a:cs typeface="+mj-cs"/>
              </a:defRPr>
            </a:lvl9pPr>
          </a:lstStyle>
          <a:p>
            <a:r>
              <a:rPr lang="en-US" b="1" dirty="0"/>
              <a:t>Calculated the Coefficient of Variation for every city that had data for more than 10 years</a:t>
            </a:r>
          </a:p>
        </p:txBody>
      </p:sp>
    </p:spTree>
    <p:extLst>
      <p:ext uri="{BB962C8B-B14F-4D97-AF65-F5344CB8AC3E}">
        <p14:creationId xmlns:p14="http://schemas.microsoft.com/office/powerpoint/2010/main" val="17308772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F78A2F9-AC38-4E11-A9D9-1B25A579CB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508918"/>
            <a:ext cx="12192000" cy="5225143"/>
          </a:xfrm>
          <a:prstGeom prst="rect">
            <a:avLst/>
          </a:prstGeom>
        </p:spPr>
      </p:pic>
      <p:sp>
        <p:nvSpPr>
          <p:cNvPr id="3" name="Text Placeholder 4">
            <a:extLst>
              <a:ext uri="{FF2B5EF4-FFF2-40B4-BE49-F238E27FC236}">
                <a16:creationId xmlns:a16="http://schemas.microsoft.com/office/drawing/2014/main" id="{F6D907C7-1CA5-49A4-8A43-0BE234ED2140}"/>
              </a:ext>
            </a:extLst>
          </p:cNvPr>
          <p:cNvSpPr txBox="1">
            <a:spLocks/>
          </p:cNvSpPr>
          <p:nvPr/>
        </p:nvSpPr>
        <p:spPr>
          <a:xfrm>
            <a:off x="249382" y="221909"/>
            <a:ext cx="11378045" cy="1180863"/>
          </a:xfrm>
          <a:prstGeom prst="rect">
            <a:avLst/>
          </a:prstGeom>
        </p:spPr>
        <p:txBody>
          <a:bodyPr vert="horz" lIns="91440" tIns="45720" rIns="91440" bIns="45720" rtlCol="0" anchor="b">
            <a:noAutofit/>
          </a:bodyPr>
          <a:lstStyle>
            <a:lvl1pPr marL="0" indent="0" algn="l" defTabSz="457200" rtl="0" eaLnBrk="1" latinLnBrk="0" hangingPunct="1">
              <a:spcBef>
                <a:spcPts val="1000"/>
              </a:spcBef>
              <a:spcAft>
                <a:spcPts val="0"/>
              </a:spcAft>
              <a:buClr>
                <a:schemeClr val="accent1"/>
              </a:buClr>
              <a:buSzPct val="80000"/>
              <a:buFont typeface="Wingdings 3" charset="2"/>
              <a:buNone/>
              <a:defRPr sz="2400" b="0" i="0" kern="1200">
                <a:solidFill>
                  <a:schemeClr val="accent1"/>
                </a:solidFill>
                <a:latin typeface="+mj-lt"/>
                <a:ea typeface="+mj-ea"/>
                <a:cs typeface="+mj-cs"/>
              </a:defRPr>
            </a:lvl1pPr>
            <a:lvl2pPr marL="457200" indent="0" algn="l" defTabSz="457200" rtl="0" eaLnBrk="1" latinLnBrk="0" hangingPunct="1">
              <a:spcBef>
                <a:spcPts val="1000"/>
              </a:spcBef>
              <a:spcAft>
                <a:spcPts val="0"/>
              </a:spcAft>
              <a:buClr>
                <a:schemeClr val="accent1"/>
              </a:buClr>
              <a:buSzPct val="80000"/>
              <a:buFont typeface="Wingdings 3" charset="2"/>
              <a:buNone/>
              <a:defRPr sz="2000" b="1" i="0" kern="1200">
                <a:solidFill>
                  <a:schemeClr val="tx1"/>
                </a:solidFill>
                <a:latin typeface="+mj-lt"/>
                <a:ea typeface="+mj-ea"/>
                <a:cs typeface="+mj-cs"/>
              </a:defRPr>
            </a:lvl2pPr>
            <a:lvl3pPr marL="914400" indent="0" algn="l" defTabSz="457200" rtl="0" eaLnBrk="1" latinLnBrk="0" hangingPunct="1">
              <a:spcBef>
                <a:spcPts val="1000"/>
              </a:spcBef>
              <a:spcAft>
                <a:spcPts val="0"/>
              </a:spcAft>
              <a:buClr>
                <a:schemeClr val="accent1"/>
              </a:buClr>
              <a:buSzPct val="80000"/>
              <a:buFont typeface="Wingdings 3" charset="2"/>
              <a:buNone/>
              <a:defRPr sz="1800" b="1" i="0" kern="1200">
                <a:solidFill>
                  <a:schemeClr val="tx1"/>
                </a:solidFill>
                <a:latin typeface="+mj-lt"/>
                <a:ea typeface="+mj-ea"/>
                <a:cs typeface="+mj-cs"/>
              </a:defRPr>
            </a:lvl3pPr>
            <a:lvl4pPr marL="1371600" indent="0" algn="l" defTabSz="457200" rtl="0" eaLnBrk="1" latinLnBrk="0" hangingPunct="1">
              <a:spcBef>
                <a:spcPts val="1000"/>
              </a:spcBef>
              <a:spcAft>
                <a:spcPts val="0"/>
              </a:spcAft>
              <a:buClr>
                <a:schemeClr val="accent1"/>
              </a:buClr>
              <a:buSzPct val="80000"/>
              <a:buFont typeface="Wingdings 3" charset="2"/>
              <a:buNone/>
              <a:defRPr sz="1600" b="1" i="0" kern="1200">
                <a:solidFill>
                  <a:schemeClr val="tx1"/>
                </a:solidFill>
                <a:latin typeface="+mj-lt"/>
                <a:ea typeface="+mj-ea"/>
                <a:cs typeface="+mj-cs"/>
              </a:defRPr>
            </a:lvl4pPr>
            <a:lvl5pPr marL="1828800" indent="0" algn="l" defTabSz="457200" rtl="0" eaLnBrk="1" latinLnBrk="0" hangingPunct="1">
              <a:spcBef>
                <a:spcPts val="1000"/>
              </a:spcBef>
              <a:spcAft>
                <a:spcPts val="0"/>
              </a:spcAft>
              <a:buClr>
                <a:schemeClr val="accent1"/>
              </a:buClr>
              <a:buSzPct val="80000"/>
              <a:buFont typeface="Wingdings 3" charset="2"/>
              <a:buNone/>
              <a:defRPr sz="1600" b="1" i="0" kern="1200">
                <a:solidFill>
                  <a:schemeClr val="tx1"/>
                </a:solidFill>
                <a:latin typeface="+mj-lt"/>
                <a:ea typeface="+mj-ea"/>
                <a:cs typeface="+mj-cs"/>
              </a:defRPr>
            </a:lvl5pPr>
            <a:lvl6pPr marL="2286000" indent="0" algn="l" defTabSz="457200" rtl="0" eaLnBrk="1" latinLnBrk="0" hangingPunct="1">
              <a:spcBef>
                <a:spcPts val="1000"/>
              </a:spcBef>
              <a:spcAft>
                <a:spcPts val="0"/>
              </a:spcAft>
              <a:buClr>
                <a:schemeClr val="accent1"/>
              </a:buClr>
              <a:buSzPct val="80000"/>
              <a:buFont typeface="Wingdings 3" charset="2"/>
              <a:buNone/>
              <a:defRPr sz="1600" b="1" i="0" kern="1200">
                <a:solidFill>
                  <a:schemeClr val="tx1"/>
                </a:solidFill>
                <a:latin typeface="+mj-lt"/>
                <a:ea typeface="+mj-ea"/>
                <a:cs typeface="+mj-cs"/>
              </a:defRPr>
            </a:lvl6pPr>
            <a:lvl7pPr marL="2743200" indent="0" algn="l" defTabSz="457200" rtl="0" eaLnBrk="1" latinLnBrk="0" hangingPunct="1">
              <a:spcBef>
                <a:spcPts val="1000"/>
              </a:spcBef>
              <a:spcAft>
                <a:spcPts val="0"/>
              </a:spcAft>
              <a:buClr>
                <a:schemeClr val="accent1"/>
              </a:buClr>
              <a:buSzPct val="80000"/>
              <a:buFont typeface="Wingdings 3" charset="2"/>
              <a:buNone/>
              <a:defRPr sz="1600" b="1" i="0" kern="1200">
                <a:solidFill>
                  <a:schemeClr val="tx1"/>
                </a:solidFill>
                <a:latin typeface="+mj-lt"/>
                <a:ea typeface="+mj-ea"/>
                <a:cs typeface="+mj-cs"/>
              </a:defRPr>
            </a:lvl7pPr>
            <a:lvl8pPr marL="3200400" indent="0" algn="l" defTabSz="457200" rtl="0" eaLnBrk="1" latinLnBrk="0" hangingPunct="1">
              <a:spcBef>
                <a:spcPts val="1000"/>
              </a:spcBef>
              <a:spcAft>
                <a:spcPts val="0"/>
              </a:spcAft>
              <a:buClr>
                <a:schemeClr val="accent1"/>
              </a:buClr>
              <a:buSzPct val="80000"/>
              <a:buFont typeface="Wingdings 3" charset="2"/>
              <a:buNone/>
              <a:defRPr sz="1600" b="1" i="0" kern="1200">
                <a:solidFill>
                  <a:schemeClr val="tx1"/>
                </a:solidFill>
                <a:latin typeface="+mj-lt"/>
                <a:ea typeface="+mj-ea"/>
                <a:cs typeface="+mj-cs"/>
              </a:defRPr>
            </a:lvl8pPr>
            <a:lvl9pPr marL="3657600" indent="0" algn="l" defTabSz="457200" rtl="0" eaLnBrk="1" latinLnBrk="0" hangingPunct="1">
              <a:spcBef>
                <a:spcPts val="1000"/>
              </a:spcBef>
              <a:spcAft>
                <a:spcPts val="0"/>
              </a:spcAft>
              <a:buClr>
                <a:schemeClr val="accent1"/>
              </a:buClr>
              <a:buSzPct val="80000"/>
              <a:buFont typeface="Wingdings 3" charset="2"/>
              <a:buNone/>
              <a:defRPr sz="1600" b="1" i="0" kern="1200">
                <a:solidFill>
                  <a:schemeClr val="tx1"/>
                </a:solidFill>
                <a:latin typeface="+mj-lt"/>
                <a:ea typeface="+mj-ea"/>
                <a:cs typeface="+mj-cs"/>
              </a:defRPr>
            </a:lvl9pPr>
          </a:lstStyle>
          <a:p>
            <a:pPr algn="ctr"/>
            <a:r>
              <a:rPr lang="en-US" sz="2800" b="1" dirty="0"/>
              <a:t>Cities that have significant fluctuations in the total landed fish values from one year to the next.</a:t>
            </a:r>
          </a:p>
        </p:txBody>
      </p:sp>
    </p:spTree>
    <p:extLst>
      <p:ext uri="{BB962C8B-B14F-4D97-AF65-F5344CB8AC3E}">
        <p14:creationId xmlns:p14="http://schemas.microsoft.com/office/powerpoint/2010/main" val="13745223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3E3CCB0-9988-4078-9BF6-8BD7C89DF0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16428"/>
            <a:ext cx="12192000" cy="5225143"/>
          </a:xfrm>
          <a:prstGeom prst="rect">
            <a:avLst/>
          </a:prstGeom>
        </p:spPr>
      </p:pic>
    </p:spTree>
    <p:extLst>
      <p:ext uri="{BB962C8B-B14F-4D97-AF65-F5344CB8AC3E}">
        <p14:creationId xmlns:p14="http://schemas.microsoft.com/office/powerpoint/2010/main" val="16008296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D266B165-8D77-4AB6-81AF-DDA5F1D20C54}"/>
              </a:ext>
            </a:extLst>
          </p:cNvPr>
          <p:cNvGraphicFramePr>
            <a:graphicFrameLocks noGrp="1"/>
          </p:cNvGraphicFramePr>
          <p:nvPr>
            <p:extLst>
              <p:ext uri="{D42A27DB-BD31-4B8C-83A1-F6EECF244321}">
                <p14:modId xmlns:p14="http://schemas.microsoft.com/office/powerpoint/2010/main" val="1875736586"/>
              </p:ext>
            </p:extLst>
          </p:nvPr>
        </p:nvGraphicFramePr>
        <p:xfrm>
          <a:off x="347747" y="831273"/>
          <a:ext cx="5386649" cy="5842462"/>
        </p:xfrm>
        <a:graphic>
          <a:graphicData uri="http://schemas.openxmlformats.org/drawingml/2006/table">
            <a:tbl>
              <a:tblPr>
                <a:tableStyleId>{5C22544A-7EE6-4342-B048-85BDC9FD1C3A}</a:tableStyleId>
              </a:tblPr>
              <a:tblGrid>
                <a:gridCol w="1720641">
                  <a:extLst>
                    <a:ext uri="{9D8B030D-6E8A-4147-A177-3AD203B41FA5}">
                      <a16:colId xmlns:a16="http://schemas.microsoft.com/office/drawing/2014/main" val="3609639271"/>
                    </a:ext>
                  </a:extLst>
                </a:gridCol>
                <a:gridCol w="448981">
                  <a:extLst>
                    <a:ext uri="{9D8B030D-6E8A-4147-A177-3AD203B41FA5}">
                      <a16:colId xmlns:a16="http://schemas.microsoft.com/office/drawing/2014/main" val="1172834663"/>
                    </a:ext>
                  </a:extLst>
                </a:gridCol>
                <a:gridCol w="897775">
                  <a:extLst>
                    <a:ext uri="{9D8B030D-6E8A-4147-A177-3AD203B41FA5}">
                      <a16:colId xmlns:a16="http://schemas.microsoft.com/office/drawing/2014/main" val="3946852951"/>
                    </a:ext>
                  </a:extLst>
                </a:gridCol>
                <a:gridCol w="1305098">
                  <a:extLst>
                    <a:ext uri="{9D8B030D-6E8A-4147-A177-3AD203B41FA5}">
                      <a16:colId xmlns:a16="http://schemas.microsoft.com/office/drawing/2014/main" val="773517141"/>
                    </a:ext>
                  </a:extLst>
                </a:gridCol>
                <a:gridCol w="1014154">
                  <a:extLst>
                    <a:ext uri="{9D8B030D-6E8A-4147-A177-3AD203B41FA5}">
                      <a16:colId xmlns:a16="http://schemas.microsoft.com/office/drawing/2014/main" val="90616838"/>
                    </a:ext>
                  </a:extLst>
                </a:gridCol>
              </a:tblGrid>
              <a:tr h="676352">
                <a:tc>
                  <a:txBody>
                    <a:bodyPr/>
                    <a:lstStyle/>
                    <a:p>
                      <a:pPr algn="ctr" fontAlgn="b"/>
                      <a:r>
                        <a:rPr lang="en-US" sz="1200" b="1" i="0" u="none" strike="noStrike" dirty="0">
                          <a:solidFill>
                            <a:srgbClr val="000000"/>
                          </a:solidFill>
                          <a:effectLst/>
                          <a:latin typeface="Arial" panose="020B0604020202020204" pitchFamily="34" charset="0"/>
                          <a:cs typeface="Arial" panose="020B0604020202020204" pitchFamily="34" charset="0"/>
                        </a:rPr>
                        <a:t>Community</a:t>
                      </a:r>
                    </a:p>
                  </a:txBody>
                  <a:tcPr marL="8439" marR="8439" marT="8439" marB="0" anchor="b"/>
                </a:tc>
                <a:tc>
                  <a:txBody>
                    <a:bodyPr/>
                    <a:lstStyle/>
                    <a:p>
                      <a:pPr algn="l" fontAlgn="b"/>
                      <a:r>
                        <a:rPr lang="en-US" sz="1200" b="1" i="0" u="none" strike="noStrike" dirty="0">
                          <a:solidFill>
                            <a:srgbClr val="000000"/>
                          </a:solidFill>
                          <a:effectLst/>
                          <a:latin typeface="Arial" panose="020B0604020202020204" pitchFamily="34" charset="0"/>
                          <a:cs typeface="Arial" panose="020B0604020202020204" pitchFamily="34" charset="0"/>
                        </a:rPr>
                        <a:t>State</a:t>
                      </a:r>
                    </a:p>
                  </a:txBody>
                  <a:tcPr marL="8439" marR="8439" marT="8439" marB="0" anchor="b"/>
                </a:tc>
                <a:tc>
                  <a:txBody>
                    <a:bodyPr/>
                    <a:lstStyle/>
                    <a:p>
                      <a:pPr algn="l" fontAlgn="b"/>
                      <a:r>
                        <a:rPr lang="en-US" sz="1200" b="1" u="none" strike="noStrike" dirty="0" err="1">
                          <a:effectLst/>
                          <a:latin typeface="Arial" panose="020B0604020202020204" pitchFamily="34" charset="0"/>
                          <a:cs typeface="Arial" panose="020B0604020202020204" pitchFamily="34" charset="0"/>
                        </a:rPr>
                        <a:t>Mean_Total_Val</a:t>
                      </a:r>
                      <a:endParaRPr lang="en-US" sz="1200" b="1" i="0" u="none" strike="noStrike" dirty="0">
                        <a:solidFill>
                          <a:srgbClr val="000000"/>
                        </a:solidFill>
                        <a:effectLst/>
                        <a:latin typeface="Arial" panose="020B0604020202020204" pitchFamily="34" charset="0"/>
                        <a:cs typeface="Arial" panose="020B0604020202020204" pitchFamily="34" charset="0"/>
                      </a:endParaRPr>
                    </a:p>
                  </a:txBody>
                  <a:tcPr marL="8439" marR="8439" marT="8439" marB="0" anchor="b"/>
                </a:tc>
                <a:tc>
                  <a:txBody>
                    <a:bodyPr/>
                    <a:lstStyle/>
                    <a:p>
                      <a:pPr algn="l" fontAlgn="b"/>
                      <a:r>
                        <a:rPr lang="en-US" sz="1200" b="1" u="none" strike="noStrike" dirty="0" err="1">
                          <a:effectLst/>
                          <a:latin typeface="Arial" panose="020B0604020202020204" pitchFamily="34" charset="0"/>
                          <a:cs typeface="Arial" panose="020B0604020202020204" pitchFamily="34" charset="0"/>
                        </a:rPr>
                        <a:t>SD_Total_Val</a:t>
                      </a:r>
                      <a:endParaRPr lang="en-US" sz="1200" b="1" i="0" u="none" strike="noStrike" dirty="0">
                        <a:solidFill>
                          <a:srgbClr val="000000"/>
                        </a:solidFill>
                        <a:effectLst/>
                        <a:latin typeface="Arial" panose="020B0604020202020204" pitchFamily="34" charset="0"/>
                        <a:cs typeface="Arial" panose="020B0604020202020204" pitchFamily="34" charset="0"/>
                      </a:endParaRPr>
                    </a:p>
                  </a:txBody>
                  <a:tcPr marL="8439" marR="8439" marT="8439" marB="0" anchor="b"/>
                </a:tc>
                <a:tc>
                  <a:txBody>
                    <a:bodyPr/>
                    <a:lstStyle/>
                    <a:p>
                      <a:pPr algn="l" fontAlgn="b"/>
                      <a:r>
                        <a:rPr lang="en-US" sz="1200" b="1" u="none" strike="noStrike" dirty="0" err="1">
                          <a:effectLst/>
                          <a:latin typeface="Arial" panose="020B0604020202020204" pitchFamily="34" charset="0"/>
                          <a:cs typeface="Arial" panose="020B0604020202020204" pitchFamily="34" charset="0"/>
                        </a:rPr>
                        <a:t>Coefficient_of_Variation</a:t>
                      </a:r>
                      <a:endParaRPr lang="en-US" sz="1200" b="1" i="0" u="none" strike="noStrike" dirty="0">
                        <a:solidFill>
                          <a:srgbClr val="000000"/>
                        </a:solidFill>
                        <a:effectLst/>
                        <a:latin typeface="Arial" panose="020B0604020202020204" pitchFamily="34" charset="0"/>
                        <a:cs typeface="Arial" panose="020B0604020202020204" pitchFamily="34" charset="0"/>
                      </a:endParaRPr>
                    </a:p>
                  </a:txBody>
                  <a:tcPr marL="8439" marR="8439" marT="8439" marB="0" anchor="b"/>
                </a:tc>
                <a:extLst>
                  <a:ext uri="{0D108BD9-81ED-4DB2-BD59-A6C34878D82A}">
                    <a16:rowId xmlns:a16="http://schemas.microsoft.com/office/drawing/2014/main" val="792520193"/>
                  </a:ext>
                </a:extLst>
              </a:tr>
              <a:tr h="274252">
                <a:tc>
                  <a:txBody>
                    <a:bodyPr/>
                    <a:lstStyle/>
                    <a:p>
                      <a:pPr algn="ctr" fontAlgn="b"/>
                      <a:r>
                        <a:rPr lang="en-US" sz="1200" b="1" u="none" strike="noStrike" dirty="0">
                          <a:effectLst/>
                          <a:latin typeface="Arial" panose="020B0604020202020204" pitchFamily="34" charset="0"/>
                          <a:cs typeface="Arial" panose="020B0604020202020204" pitchFamily="34" charset="0"/>
                        </a:rPr>
                        <a:t>EUNICE</a:t>
                      </a:r>
                      <a:endParaRPr lang="en-US" sz="1200" b="1" i="0" u="none" strike="noStrike" dirty="0">
                        <a:solidFill>
                          <a:srgbClr val="000000"/>
                        </a:solidFill>
                        <a:effectLst/>
                        <a:latin typeface="Arial" panose="020B0604020202020204" pitchFamily="34" charset="0"/>
                        <a:cs typeface="Arial" panose="020B0604020202020204" pitchFamily="34" charset="0"/>
                      </a:endParaRPr>
                    </a:p>
                  </a:txBody>
                  <a:tcPr marL="8439" marR="8439" marT="8439" marB="0" anchor="b"/>
                </a:tc>
                <a:tc>
                  <a:txBody>
                    <a:bodyPr/>
                    <a:lstStyle/>
                    <a:p>
                      <a:pPr algn="l" fontAlgn="b"/>
                      <a:r>
                        <a:rPr lang="en-US" sz="1200" u="none" strike="noStrike">
                          <a:effectLst/>
                          <a:latin typeface="Arial" panose="020B0604020202020204" pitchFamily="34" charset="0"/>
                          <a:cs typeface="Arial" panose="020B0604020202020204" pitchFamily="34" charset="0"/>
                        </a:rPr>
                        <a:t>LA</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8439" marR="8439" marT="8439" marB="0" anchor="b"/>
                </a:tc>
                <a:tc>
                  <a:txBody>
                    <a:bodyPr/>
                    <a:lstStyle/>
                    <a:p>
                      <a:pPr algn="l" fontAlgn="b"/>
                      <a:r>
                        <a:rPr lang="en-US" sz="1200" u="none" strike="noStrike" dirty="0">
                          <a:effectLst/>
                          <a:latin typeface="Arial" panose="020B0604020202020204" pitchFamily="34" charset="0"/>
                          <a:cs typeface="Arial" panose="020B0604020202020204" pitchFamily="34" charset="0"/>
                        </a:rPr>
                        <a:t>72399.1053</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8439" marR="8439" marT="8439" marB="0" anchor="b"/>
                </a:tc>
                <a:tc>
                  <a:txBody>
                    <a:bodyPr/>
                    <a:lstStyle/>
                    <a:p>
                      <a:pPr algn="l" fontAlgn="b"/>
                      <a:r>
                        <a:rPr lang="en-US" sz="1200" u="none" strike="noStrike" dirty="0">
                          <a:effectLst/>
                          <a:latin typeface="Arial" panose="020B0604020202020204" pitchFamily="34" charset="0"/>
                          <a:cs typeface="Arial" panose="020B0604020202020204" pitchFamily="34" charset="0"/>
                        </a:rPr>
                        <a:t>252087.617</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8439" marR="8439" marT="8439" marB="0" anchor="b"/>
                </a:tc>
                <a:tc>
                  <a:txBody>
                    <a:bodyPr/>
                    <a:lstStyle/>
                    <a:p>
                      <a:pPr algn="ctr" fontAlgn="b"/>
                      <a:r>
                        <a:rPr lang="en-US" sz="1200" u="none" strike="noStrike" dirty="0">
                          <a:effectLst/>
                          <a:latin typeface="Arial" panose="020B0604020202020204" pitchFamily="34" charset="0"/>
                          <a:cs typeface="Arial" panose="020B0604020202020204" pitchFamily="34" charset="0"/>
                        </a:rPr>
                        <a:t>348.19</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8439" marR="8439" marT="8439" marB="0" anchor="b"/>
                </a:tc>
                <a:extLst>
                  <a:ext uri="{0D108BD9-81ED-4DB2-BD59-A6C34878D82A}">
                    <a16:rowId xmlns:a16="http://schemas.microsoft.com/office/drawing/2014/main" val="4035453593"/>
                  </a:ext>
                </a:extLst>
              </a:tr>
              <a:tr h="274252">
                <a:tc>
                  <a:txBody>
                    <a:bodyPr/>
                    <a:lstStyle/>
                    <a:p>
                      <a:pPr algn="ctr" fontAlgn="b"/>
                      <a:r>
                        <a:rPr lang="en-US" sz="1200" b="1" u="none" strike="noStrike" dirty="0">
                          <a:effectLst/>
                          <a:latin typeface="Arial" panose="020B0604020202020204" pitchFamily="34" charset="0"/>
                          <a:cs typeface="Arial" panose="020B0604020202020204" pitchFamily="34" charset="0"/>
                        </a:rPr>
                        <a:t>BASILE</a:t>
                      </a:r>
                      <a:endParaRPr lang="en-US" sz="1200" b="1" i="0" u="none" strike="noStrike" dirty="0">
                        <a:solidFill>
                          <a:srgbClr val="000000"/>
                        </a:solidFill>
                        <a:effectLst/>
                        <a:latin typeface="Arial" panose="020B0604020202020204" pitchFamily="34" charset="0"/>
                        <a:cs typeface="Arial" panose="020B0604020202020204" pitchFamily="34" charset="0"/>
                      </a:endParaRPr>
                    </a:p>
                  </a:txBody>
                  <a:tcPr marL="8439" marR="8439" marT="8439" marB="0" anchor="b"/>
                </a:tc>
                <a:tc>
                  <a:txBody>
                    <a:bodyPr/>
                    <a:lstStyle/>
                    <a:p>
                      <a:pPr algn="l" fontAlgn="b"/>
                      <a:r>
                        <a:rPr lang="en-US" sz="1200" u="none" strike="noStrike" dirty="0">
                          <a:effectLst/>
                          <a:latin typeface="Arial" panose="020B0604020202020204" pitchFamily="34" charset="0"/>
                          <a:cs typeface="Arial" panose="020B0604020202020204" pitchFamily="34" charset="0"/>
                        </a:rPr>
                        <a:t>LA</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8439" marR="8439" marT="8439" marB="0" anchor="b"/>
                </a:tc>
                <a:tc>
                  <a:txBody>
                    <a:bodyPr/>
                    <a:lstStyle/>
                    <a:p>
                      <a:pPr algn="l" fontAlgn="b"/>
                      <a:r>
                        <a:rPr lang="en-US" sz="1200" u="none" strike="noStrike" dirty="0">
                          <a:effectLst/>
                          <a:latin typeface="Arial" panose="020B0604020202020204" pitchFamily="34" charset="0"/>
                          <a:cs typeface="Arial" panose="020B0604020202020204" pitchFamily="34" charset="0"/>
                        </a:rPr>
                        <a:t>125733.647</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8439" marR="8439" marT="8439" marB="0" anchor="b"/>
                </a:tc>
                <a:tc>
                  <a:txBody>
                    <a:bodyPr/>
                    <a:lstStyle/>
                    <a:p>
                      <a:pPr algn="l" fontAlgn="b"/>
                      <a:r>
                        <a:rPr lang="en-US" sz="1200" u="none" strike="noStrike">
                          <a:effectLst/>
                          <a:latin typeface="Arial" panose="020B0604020202020204" pitchFamily="34" charset="0"/>
                          <a:cs typeface="Arial" panose="020B0604020202020204" pitchFamily="34" charset="0"/>
                        </a:rPr>
                        <a:t>412601.689</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8439" marR="8439" marT="8439" marB="0" anchor="b"/>
                </a:tc>
                <a:tc>
                  <a:txBody>
                    <a:bodyPr/>
                    <a:lstStyle/>
                    <a:p>
                      <a:pPr algn="ctr" fontAlgn="b"/>
                      <a:r>
                        <a:rPr lang="en-US" sz="1200" u="none" strike="noStrike" dirty="0">
                          <a:effectLst/>
                          <a:latin typeface="Arial" panose="020B0604020202020204" pitchFamily="34" charset="0"/>
                          <a:cs typeface="Arial" panose="020B0604020202020204" pitchFamily="34" charset="0"/>
                        </a:rPr>
                        <a:t>328.16</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8439" marR="8439" marT="8439" marB="0" anchor="b"/>
                </a:tc>
                <a:extLst>
                  <a:ext uri="{0D108BD9-81ED-4DB2-BD59-A6C34878D82A}">
                    <a16:rowId xmlns:a16="http://schemas.microsoft.com/office/drawing/2014/main" val="243176785"/>
                  </a:ext>
                </a:extLst>
              </a:tr>
              <a:tr h="274252">
                <a:tc>
                  <a:txBody>
                    <a:bodyPr/>
                    <a:lstStyle/>
                    <a:p>
                      <a:pPr algn="ctr" fontAlgn="b"/>
                      <a:r>
                        <a:rPr lang="en-US" sz="1200" b="1" u="none" strike="noStrike" dirty="0">
                          <a:effectLst/>
                          <a:latin typeface="Arial" panose="020B0604020202020204" pitchFamily="34" charset="0"/>
                          <a:cs typeface="Arial" panose="020B0604020202020204" pitchFamily="34" charset="0"/>
                        </a:rPr>
                        <a:t>BELLE ROSE</a:t>
                      </a:r>
                      <a:endParaRPr lang="en-US" sz="1200" b="1" i="0" u="none" strike="noStrike" dirty="0">
                        <a:solidFill>
                          <a:srgbClr val="000000"/>
                        </a:solidFill>
                        <a:effectLst/>
                        <a:latin typeface="Arial" panose="020B0604020202020204" pitchFamily="34" charset="0"/>
                        <a:cs typeface="Arial" panose="020B0604020202020204" pitchFamily="34" charset="0"/>
                      </a:endParaRPr>
                    </a:p>
                  </a:txBody>
                  <a:tcPr marL="8439" marR="8439" marT="8439" marB="0" anchor="b"/>
                </a:tc>
                <a:tc>
                  <a:txBody>
                    <a:bodyPr/>
                    <a:lstStyle/>
                    <a:p>
                      <a:pPr algn="l" fontAlgn="b"/>
                      <a:r>
                        <a:rPr lang="en-US" sz="1200" u="none" strike="noStrike" dirty="0">
                          <a:effectLst/>
                          <a:latin typeface="Arial" panose="020B0604020202020204" pitchFamily="34" charset="0"/>
                          <a:cs typeface="Arial" panose="020B0604020202020204" pitchFamily="34" charset="0"/>
                        </a:rPr>
                        <a:t>LA</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8439" marR="8439" marT="8439" marB="0" anchor="b"/>
                </a:tc>
                <a:tc>
                  <a:txBody>
                    <a:bodyPr/>
                    <a:lstStyle/>
                    <a:p>
                      <a:pPr algn="l" fontAlgn="b"/>
                      <a:r>
                        <a:rPr lang="en-US" sz="1200" u="none" strike="noStrike" dirty="0">
                          <a:effectLst/>
                          <a:latin typeface="Arial" panose="020B0604020202020204" pitchFamily="34" charset="0"/>
                          <a:cs typeface="Arial" panose="020B0604020202020204" pitchFamily="34" charset="0"/>
                        </a:rPr>
                        <a:t>10814.8125</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8439" marR="8439" marT="8439" marB="0" anchor="b"/>
                </a:tc>
                <a:tc>
                  <a:txBody>
                    <a:bodyPr/>
                    <a:lstStyle/>
                    <a:p>
                      <a:pPr algn="l" fontAlgn="b"/>
                      <a:r>
                        <a:rPr lang="en-US" sz="1200" u="none" strike="noStrike" dirty="0">
                          <a:effectLst/>
                          <a:latin typeface="Arial" panose="020B0604020202020204" pitchFamily="34" charset="0"/>
                          <a:cs typeface="Arial" panose="020B0604020202020204" pitchFamily="34" charset="0"/>
                        </a:rPr>
                        <a:t>34297.7732</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8439" marR="8439" marT="8439" marB="0" anchor="b"/>
                </a:tc>
                <a:tc>
                  <a:txBody>
                    <a:bodyPr/>
                    <a:lstStyle/>
                    <a:p>
                      <a:pPr algn="ctr" fontAlgn="b"/>
                      <a:r>
                        <a:rPr lang="en-US" sz="1200" u="none" strike="noStrike" dirty="0">
                          <a:effectLst/>
                          <a:latin typeface="Arial" panose="020B0604020202020204" pitchFamily="34" charset="0"/>
                          <a:cs typeface="Arial" panose="020B0604020202020204" pitchFamily="34" charset="0"/>
                        </a:rPr>
                        <a:t>317.14</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8439" marR="8439" marT="8439" marB="0" anchor="b"/>
                </a:tc>
                <a:extLst>
                  <a:ext uri="{0D108BD9-81ED-4DB2-BD59-A6C34878D82A}">
                    <a16:rowId xmlns:a16="http://schemas.microsoft.com/office/drawing/2014/main" val="2402578977"/>
                  </a:ext>
                </a:extLst>
              </a:tr>
              <a:tr h="274252">
                <a:tc>
                  <a:txBody>
                    <a:bodyPr/>
                    <a:lstStyle/>
                    <a:p>
                      <a:pPr algn="ctr" fontAlgn="b"/>
                      <a:r>
                        <a:rPr lang="en-US" sz="1200" b="1" u="none" strike="noStrike" dirty="0">
                          <a:effectLst/>
                          <a:latin typeface="Arial" panose="020B0604020202020204" pitchFamily="34" charset="0"/>
                          <a:cs typeface="Arial" panose="020B0604020202020204" pitchFamily="34" charset="0"/>
                        </a:rPr>
                        <a:t>WINTER HAVEN</a:t>
                      </a:r>
                      <a:endParaRPr lang="en-US" sz="1200" b="1" i="0" u="none" strike="noStrike" dirty="0">
                        <a:solidFill>
                          <a:srgbClr val="000000"/>
                        </a:solidFill>
                        <a:effectLst/>
                        <a:latin typeface="Arial" panose="020B0604020202020204" pitchFamily="34" charset="0"/>
                        <a:cs typeface="Arial" panose="020B0604020202020204" pitchFamily="34" charset="0"/>
                      </a:endParaRPr>
                    </a:p>
                  </a:txBody>
                  <a:tcPr marL="8439" marR="8439" marT="8439" marB="0" anchor="b"/>
                </a:tc>
                <a:tc>
                  <a:txBody>
                    <a:bodyPr/>
                    <a:lstStyle/>
                    <a:p>
                      <a:pPr algn="l" fontAlgn="b"/>
                      <a:r>
                        <a:rPr lang="en-US" sz="1200" u="none" strike="noStrike" dirty="0">
                          <a:effectLst/>
                          <a:latin typeface="Arial" panose="020B0604020202020204" pitchFamily="34" charset="0"/>
                          <a:cs typeface="Arial" panose="020B0604020202020204" pitchFamily="34" charset="0"/>
                        </a:rPr>
                        <a:t>FL</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8439" marR="8439" marT="8439" marB="0" anchor="b"/>
                </a:tc>
                <a:tc>
                  <a:txBody>
                    <a:bodyPr/>
                    <a:lstStyle/>
                    <a:p>
                      <a:pPr algn="l" fontAlgn="b"/>
                      <a:r>
                        <a:rPr lang="en-US" sz="1200" u="none" strike="noStrike" dirty="0">
                          <a:effectLst/>
                          <a:latin typeface="Arial" panose="020B0604020202020204" pitchFamily="34" charset="0"/>
                          <a:cs typeface="Arial" panose="020B0604020202020204" pitchFamily="34" charset="0"/>
                        </a:rPr>
                        <a:t>846.363636</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8439" marR="8439" marT="8439" marB="0" anchor="b"/>
                </a:tc>
                <a:tc>
                  <a:txBody>
                    <a:bodyPr/>
                    <a:lstStyle/>
                    <a:p>
                      <a:pPr algn="l" fontAlgn="b"/>
                      <a:r>
                        <a:rPr lang="en-US" sz="1200" u="none" strike="noStrike">
                          <a:effectLst/>
                          <a:latin typeface="Arial" panose="020B0604020202020204" pitchFamily="34" charset="0"/>
                          <a:cs typeface="Arial" panose="020B0604020202020204" pitchFamily="34" charset="0"/>
                        </a:rPr>
                        <a:t>2564.44623</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8439" marR="8439" marT="8439" marB="0" anchor="b"/>
                </a:tc>
                <a:tc>
                  <a:txBody>
                    <a:bodyPr/>
                    <a:lstStyle/>
                    <a:p>
                      <a:pPr algn="ctr" fontAlgn="b"/>
                      <a:r>
                        <a:rPr lang="en-US" sz="1200" u="none" strike="noStrike" dirty="0">
                          <a:effectLst/>
                          <a:latin typeface="Arial" panose="020B0604020202020204" pitchFamily="34" charset="0"/>
                          <a:cs typeface="Arial" panose="020B0604020202020204" pitchFamily="34" charset="0"/>
                        </a:rPr>
                        <a:t>303</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8439" marR="8439" marT="8439" marB="0" anchor="b"/>
                </a:tc>
                <a:extLst>
                  <a:ext uri="{0D108BD9-81ED-4DB2-BD59-A6C34878D82A}">
                    <a16:rowId xmlns:a16="http://schemas.microsoft.com/office/drawing/2014/main" val="1488743315"/>
                  </a:ext>
                </a:extLst>
              </a:tr>
              <a:tr h="274252">
                <a:tc>
                  <a:txBody>
                    <a:bodyPr/>
                    <a:lstStyle/>
                    <a:p>
                      <a:pPr algn="ctr" fontAlgn="b"/>
                      <a:r>
                        <a:rPr lang="en-US" sz="1200" b="1" u="none" strike="noStrike" dirty="0">
                          <a:effectLst/>
                          <a:latin typeface="Arial" panose="020B0604020202020204" pitchFamily="34" charset="0"/>
                          <a:cs typeface="Arial" panose="020B0604020202020204" pitchFamily="34" charset="0"/>
                        </a:rPr>
                        <a:t>GULF BREEZE</a:t>
                      </a:r>
                      <a:endParaRPr lang="en-US" sz="1200" b="1" i="0" u="none" strike="noStrike" dirty="0">
                        <a:solidFill>
                          <a:srgbClr val="000000"/>
                        </a:solidFill>
                        <a:effectLst/>
                        <a:latin typeface="Arial" panose="020B0604020202020204" pitchFamily="34" charset="0"/>
                        <a:cs typeface="Arial" panose="020B0604020202020204" pitchFamily="34" charset="0"/>
                      </a:endParaRPr>
                    </a:p>
                  </a:txBody>
                  <a:tcPr marL="8439" marR="8439" marT="8439" marB="0" anchor="b"/>
                </a:tc>
                <a:tc>
                  <a:txBody>
                    <a:bodyPr/>
                    <a:lstStyle/>
                    <a:p>
                      <a:pPr algn="l" fontAlgn="b"/>
                      <a:r>
                        <a:rPr lang="en-US" sz="1200" u="none" strike="noStrike">
                          <a:effectLst/>
                          <a:latin typeface="Arial" panose="020B0604020202020204" pitchFamily="34" charset="0"/>
                          <a:cs typeface="Arial" panose="020B0604020202020204" pitchFamily="34" charset="0"/>
                        </a:rPr>
                        <a:t>FL</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8439" marR="8439" marT="8439" marB="0" anchor="b"/>
                </a:tc>
                <a:tc>
                  <a:txBody>
                    <a:bodyPr/>
                    <a:lstStyle/>
                    <a:p>
                      <a:pPr algn="l" fontAlgn="b"/>
                      <a:r>
                        <a:rPr lang="en-US" sz="1200" u="none" strike="noStrike" dirty="0">
                          <a:effectLst/>
                          <a:latin typeface="Arial" panose="020B0604020202020204" pitchFamily="34" charset="0"/>
                          <a:cs typeface="Arial" panose="020B0604020202020204" pitchFamily="34" charset="0"/>
                        </a:rPr>
                        <a:t>80906.6552</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8439" marR="8439" marT="8439" marB="0" anchor="b"/>
                </a:tc>
                <a:tc>
                  <a:txBody>
                    <a:bodyPr/>
                    <a:lstStyle/>
                    <a:p>
                      <a:pPr algn="l" fontAlgn="b"/>
                      <a:r>
                        <a:rPr lang="en-US" sz="1200" u="none" strike="noStrike" dirty="0">
                          <a:effectLst/>
                          <a:latin typeface="Arial" panose="020B0604020202020204" pitchFamily="34" charset="0"/>
                          <a:cs typeface="Arial" panose="020B0604020202020204" pitchFamily="34" charset="0"/>
                        </a:rPr>
                        <a:t>242270.057</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8439" marR="8439" marT="8439" marB="0" anchor="b"/>
                </a:tc>
                <a:tc>
                  <a:txBody>
                    <a:bodyPr/>
                    <a:lstStyle/>
                    <a:p>
                      <a:pPr algn="ctr" fontAlgn="b"/>
                      <a:r>
                        <a:rPr lang="en-US" sz="1200" u="none" strike="noStrike" dirty="0">
                          <a:effectLst/>
                          <a:latin typeface="Arial" panose="020B0604020202020204" pitchFamily="34" charset="0"/>
                          <a:cs typeface="Arial" panose="020B0604020202020204" pitchFamily="34" charset="0"/>
                        </a:rPr>
                        <a:t>299.44</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8439" marR="8439" marT="8439" marB="0" anchor="b"/>
                </a:tc>
                <a:extLst>
                  <a:ext uri="{0D108BD9-81ED-4DB2-BD59-A6C34878D82A}">
                    <a16:rowId xmlns:a16="http://schemas.microsoft.com/office/drawing/2014/main" val="59369501"/>
                  </a:ext>
                </a:extLst>
              </a:tr>
              <a:tr h="274252">
                <a:tc>
                  <a:txBody>
                    <a:bodyPr/>
                    <a:lstStyle/>
                    <a:p>
                      <a:pPr algn="ctr" fontAlgn="b"/>
                      <a:r>
                        <a:rPr lang="en-US" sz="1200" b="1" u="none" strike="noStrike" dirty="0">
                          <a:effectLst/>
                          <a:latin typeface="Arial" panose="020B0604020202020204" pitchFamily="34" charset="0"/>
                          <a:cs typeface="Arial" panose="020B0604020202020204" pitchFamily="34" charset="0"/>
                        </a:rPr>
                        <a:t>PANAMA CITY BEACH</a:t>
                      </a:r>
                      <a:endParaRPr lang="en-US" sz="1200" b="1" i="0" u="none" strike="noStrike" dirty="0">
                        <a:solidFill>
                          <a:srgbClr val="000000"/>
                        </a:solidFill>
                        <a:effectLst/>
                        <a:latin typeface="Arial" panose="020B0604020202020204" pitchFamily="34" charset="0"/>
                        <a:cs typeface="Arial" panose="020B0604020202020204" pitchFamily="34" charset="0"/>
                      </a:endParaRPr>
                    </a:p>
                  </a:txBody>
                  <a:tcPr marL="8439" marR="8439" marT="8439" marB="0" anchor="b"/>
                </a:tc>
                <a:tc>
                  <a:txBody>
                    <a:bodyPr/>
                    <a:lstStyle/>
                    <a:p>
                      <a:pPr algn="l" fontAlgn="b"/>
                      <a:r>
                        <a:rPr lang="en-US" sz="1200" u="none" strike="noStrike">
                          <a:effectLst/>
                          <a:latin typeface="Arial" panose="020B0604020202020204" pitchFamily="34" charset="0"/>
                          <a:cs typeface="Arial" panose="020B0604020202020204" pitchFamily="34" charset="0"/>
                        </a:rPr>
                        <a:t>FL</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8439" marR="8439" marT="8439" marB="0" anchor="b"/>
                </a:tc>
                <a:tc>
                  <a:txBody>
                    <a:bodyPr/>
                    <a:lstStyle/>
                    <a:p>
                      <a:pPr algn="l" fontAlgn="b"/>
                      <a:r>
                        <a:rPr lang="en-US" sz="1200" u="none" strike="noStrike" dirty="0">
                          <a:effectLst/>
                          <a:latin typeface="Arial" panose="020B0604020202020204" pitchFamily="34" charset="0"/>
                          <a:cs typeface="Arial" panose="020B0604020202020204" pitchFamily="34" charset="0"/>
                        </a:rPr>
                        <a:t>247290.543</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8439" marR="8439" marT="8439" marB="0" anchor="b"/>
                </a:tc>
                <a:tc>
                  <a:txBody>
                    <a:bodyPr/>
                    <a:lstStyle/>
                    <a:p>
                      <a:pPr algn="l" fontAlgn="b"/>
                      <a:r>
                        <a:rPr lang="en-US" sz="1200" u="none" strike="noStrike" dirty="0">
                          <a:effectLst/>
                          <a:latin typeface="Arial" panose="020B0604020202020204" pitchFamily="34" charset="0"/>
                          <a:cs typeface="Arial" panose="020B0604020202020204" pitchFamily="34" charset="0"/>
                        </a:rPr>
                        <a:t>726082.454</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8439" marR="8439" marT="8439" marB="0" anchor="b"/>
                </a:tc>
                <a:tc>
                  <a:txBody>
                    <a:bodyPr/>
                    <a:lstStyle/>
                    <a:p>
                      <a:pPr algn="ctr" fontAlgn="b"/>
                      <a:r>
                        <a:rPr lang="en-US" sz="1200" u="none" strike="noStrike" dirty="0">
                          <a:effectLst/>
                          <a:latin typeface="Arial" panose="020B0604020202020204" pitchFamily="34" charset="0"/>
                          <a:cs typeface="Arial" panose="020B0604020202020204" pitchFamily="34" charset="0"/>
                        </a:rPr>
                        <a:t>293.62</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8439" marR="8439" marT="8439" marB="0" anchor="b"/>
                </a:tc>
                <a:extLst>
                  <a:ext uri="{0D108BD9-81ED-4DB2-BD59-A6C34878D82A}">
                    <a16:rowId xmlns:a16="http://schemas.microsoft.com/office/drawing/2014/main" val="1051761479"/>
                  </a:ext>
                </a:extLst>
              </a:tr>
              <a:tr h="274252">
                <a:tc>
                  <a:txBody>
                    <a:bodyPr/>
                    <a:lstStyle/>
                    <a:p>
                      <a:pPr algn="ctr" fontAlgn="b"/>
                      <a:r>
                        <a:rPr lang="en-US" sz="1200" b="1" u="none" strike="noStrike" dirty="0">
                          <a:effectLst/>
                          <a:latin typeface="Arial" panose="020B0604020202020204" pitchFamily="34" charset="0"/>
                          <a:cs typeface="Arial" panose="020B0604020202020204" pitchFamily="34" charset="0"/>
                        </a:rPr>
                        <a:t>COVINGTON</a:t>
                      </a:r>
                      <a:endParaRPr lang="en-US" sz="1200" b="1" i="0" u="none" strike="noStrike" dirty="0">
                        <a:solidFill>
                          <a:srgbClr val="000000"/>
                        </a:solidFill>
                        <a:effectLst/>
                        <a:latin typeface="Arial" panose="020B0604020202020204" pitchFamily="34" charset="0"/>
                        <a:cs typeface="Arial" panose="020B0604020202020204" pitchFamily="34" charset="0"/>
                      </a:endParaRPr>
                    </a:p>
                  </a:txBody>
                  <a:tcPr marL="8439" marR="8439" marT="8439" marB="0" anchor="b"/>
                </a:tc>
                <a:tc>
                  <a:txBody>
                    <a:bodyPr/>
                    <a:lstStyle/>
                    <a:p>
                      <a:pPr algn="l" fontAlgn="b"/>
                      <a:r>
                        <a:rPr lang="en-US" sz="1200" u="none" strike="noStrike">
                          <a:effectLst/>
                          <a:latin typeface="Arial" panose="020B0604020202020204" pitchFamily="34" charset="0"/>
                          <a:cs typeface="Arial" panose="020B0604020202020204" pitchFamily="34" charset="0"/>
                        </a:rPr>
                        <a:t>LA</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8439" marR="8439" marT="8439" marB="0" anchor="b"/>
                </a:tc>
                <a:tc>
                  <a:txBody>
                    <a:bodyPr/>
                    <a:lstStyle/>
                    <a:p>
                      <a:pPr algn="l" fontAlgn="b"/>
                      <a:r>
                        <a:rPr lang="en-US" sz="1200" u="none" strike="noStrike" dirty="0">
                          <a:effectLst/>
                          <a:latin typeface="Arial" panose="020B0604020202020204" pitchFamily="34" charset="0"/>
                          <a:cs typeface="Arial" panose="020B0604020202020204" pitchFamily="34" charset="0"/>
                        </a:rPr>
                        <a:t>72371.85</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8439" marR="8439" marT="8439" marB="0" anchor="b"/>
                </a:tc>
                <a:tc>
                  <a:txBody>
                    <a:bodyPr/>
                    <a:lstStyle/>
                    <a:p>
                      <a:pPr algn="l" fontAlgn="b"/>
                      <a:r>
                        <a:rPr lang="en-US" sz="1200" u="none" strike="noStrike" dirty="0">
                          <a:effectLst/>
                          <a:latin typeface="Arial" panose="020B0604020202020204" pitchFamily="34" charset="0"/>
                          <a:cs typeface="Arial" panose="020B0604020202020204" pitchFamily="34" charset="0"/>
                        </a:rPr>
                        <a:t>197259.631</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8439" marR="8439" marT="8439" marB="0" anchor="b"/>
                </a:tc>
                <a:tc>
                  <a:txBody>
                    <a:bodyPr/>
                    <a:lstStyle/>
                    <a:p>
                      <a:pPr algn="ctr" fontAlgn="b"/>
                      <a:r>
                        <a:rPr lang="en-US" sz="1200" u="none" strike="noStrike" dirty="0">
                          <a:effectLst/>
                          <a:latin typeface="Arial" panose="020B0604020202020204" pitchFamily="34" charset="0"/>
                          <a:cs typeface="Arial" panose="020B0604020202020204" pitchFamily="34" charset="0"/>
                        </a:rPr>
                        <a:t>272.56</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8439" marR="8439" marT="8439" marB="0" anchor="b"/>
                </a:tc>
                <a:extLst>
                  <a:ext uri="{0D108BD9-81ED-4DB2-BD59-A6C34878D82A}">
                    <a16:rowId xmlns:a16="http://schemas.microsoft.com/office/drawing/2014/main" val="3353148507"/>
                  </a:ext>
                </a:extLst>
              </a:tr>
              <a:tr h="274252">
                <a:tc>
                  <a:txBody>
                    <a:bodyPr/>
                    <a:lstStyle/>
                    <a:p>
                      <a:pPr algn="ctr" fontAlgn="b"/>
                      <a:r>
                        <a:rPr lang="en-US" sz="1200" b="1" u="none" strike="noStrike" dirty="0">
                          <a:effectLst/>
                          <a:latin typeface="Arial" panose="020B0604020202020204" pitchFamily="34" charset="0"/>
                          <a:cs typeface="Arial" panose="020B0604020202020204" pitchFamily="34" charset="0"/>
                        </a:rPr>
                        <a:t>LIVONIA</a:t>
                      </a:r>
                      <a:endParaRPr lang="en-US" sz="1200" b="1" i="0" u="none" strike="noStrike" dirty="0">
                        <a:solidFill>
                          <a:srgbClr val="000000"/>
                        </a:solidFill>
                        <a:effectLst/>
                        <a:latin typeface="Arial" panose="020B0604020202020204" pitchFamily="34" charset="0"/>
                        <a:cs typeface="Arial" panose="020B0604020202020204" pitchFamily="34" charset="0"/>
                      </a:endParaRPr>
                    </a:p>
                  </a:txBody>
                  <a:tcPr marL="8439" marR="8439" marT="8439" marB="0" anchor="b"/>
                </a:tc>
                <a:tc>
                  <a:txBody>
                    <a:bodyPr/>
                    <a:lstStyle/>
                    <a:p>
                      <a:pPr algn="l" fontAlgn="b"/>
                      <a:r>
                        <a:rPr lang="en-US" sz="1200" u="none" strike="noStrike">
                          <a:effectLst/>
                          <a:latin typeface="Arial" panose="020B0604020202020204" pitchFamily="34" charset="0"/>
                          <a:cs typeface="Arial" panose="020B0604020202020204" pitchFamily="34" charset="0"/>
                        </a:rPr>
                        <a:t>LA</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8439" marR="8439" marT="8439" marB="0" anchor="b"/>
                </a:tc>
                <a:tc>
                  <a:txBody>
                    <a:bodyPr/>
                    <a:lstStyle/>
                    <a:p>
                      <a:pPr algn="l" fontAlgn="b"/>
                      <a:r>
                        <a:rPr lang="en-US" sz="1200" u="none" strike="noStrike">
                          <a:effectLst/>
                          <a:latin typeface="Arial" panose="020B0604020202020204" pitchFamily="34" charset="0"/>
                          <a:cs typeface="Arial" panose="020B0604020202020204" pitchFamily="34" charset="0"/>
                        </a:rPr>
                        <a:t>11079</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8439" marR="8439" marT="8439" marB="0" anchor="b"/>
                </a:tc>
                <a:tc>
                  <a:txBody>
                    <a:bodyPr/>
                    <a:lstStyle/>
                    <a:p>
                      <a:pPr algn="l" fontAlgn="b"/>
                      <a:r>
                        <a:rPr lang="en-US" sz="1200" u="none" strike="noStrike" dirty="0">
                          <a:effectLst/>
                          <a:latin typeface="Arial" panose="020B0604020202020204" pitchFamily="34" charset="0"/>
                          <a:cs typeface="Arial" panose="020B0604020202020204" pitchFamily="34" charset="0"/>
                        </a:rPr>
                        <a:t>30062.7768</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8439" marR="8439" marT="8439" marB="0" anchor="b"/>
                </a:tc>
                <a:tc>
                  <a:txBody>
                    <a:bodyPr/>
                    <a:lstStyle/>
                    <a:p>
                      <a:pPr algn="ctr" fontAlgn="b"/>
                      <a:r>
                        <a:rPr lang="en-US" sz="1200" u="none" strike="noStrike" dirty="0">
                          <a:effectLst/>
                          <a:latin typeface="Arial" panose="020B0604020202020204" pitchFamily="34" charset="0"/>
                          <a:cs typeface="Arial" panose="020B0604020202020204" pitchFamily="34" charset="0"/>
                        </a:rPr>
                        <a:t>271.35</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8439" marR="8439" marT="8439" marB="0" anchor="b"/>
                </a:tc>
                <a:extLst>
                  <a:ext uri="{0D108BD9-81ED-4DB2-BD59-A6C34878D82A}">
                    <a16:rowId xmlns:a16="http://schemas.microsoft.com/office/drawing/2014/main" val="2625177186"/>
                  </a:ext>
                </a:extLst>
              </a:tr>
              <a:tr h="274252">
                <a:tc>
                  <a:txBody>
                    <a:bodyPr/>
                    <a:lstStyle/>
                    <a:p>
                      <a:pPr algn="ctr" fontAlgn="b"/>
                      <a:r>
                        <a:rPr lang="en-US" sz="1200" b="1" u="none" strike="noStrike" dirty="0">
                          <a:effectLst/>
                          <a:latin typeface="Arial" panose="020B0604020202020204" pitchFamily="34" charset="0"/>
                          <a:cs typeface="Arial" panose="020B0604020202020204" pitchFamily="34" charset="0"/>
                        </a:rPr>
                        <a:t>MOBILE</a:t>
                      </a:r>
                      <a:endParaRPr lang="en-US" sz="1200" b="1" i="0" u="none" strike="noStrike" dirty="0">
                        <a:solidFill>
                          <a:srgbClr val="000000"/>
                        </a:solidFill>
                        <a:effectLst/>
                        <a:latin typeface="Arial" panose="020B0604020202020204" pitchFamily="34" charset="0"/>
                        <a:cs typeface="Arial" panose="020B0604020202020204" pitchFamily="34" charset="0"/>
                      </a:endParaRPr>
                    </a:p>
                  </a:txBody>
                  <a:tcPr marL="8439" marR="8439" marT="8439" marB="0" anchor="b"/>
                </a:tc>
                <a:tc>
                  <a:txBody>
                    <a:bodyPr/>
                    <a:lstStyle/>
                    <a:p>
                      <a:pPr algn="l" fontAlgn="b"/>
                      <a:r>
                        <a:rPr lang="en-US" sz="1200" u="none" strike="noStrike">
                          <a:effectLst/>
                          <a:latin typeface="Arial" panose="020B0604020202020204" pitchFamily="34" charset="0"/>
                          <a:cs typeface="Arial" panose="020B0604020202020204" pitchFamily="34" charset="0"/>
                        </a:rPr>
                        <a:t>AL</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8439" marR="8439" marT="8439" marB="0" anchor="b"/>
                </a:tc>
                <a:tc>
                  <a:txBody>
                    <a:bodyPr/>
                    <a:lstStyle/>
                    <a:p>
                      <a:pPr algn="l" fontAlgn="b"/>
                      <a:r>
                        <a:rPr lang="en-US" sz="1200" u="none" strike="noStrike">
                          <a:effectLst/>
                          <a:latin typeface="Arial" panose="020B0604020202020204" pitchFamily="34" charset="0"/>
                          <a:cs typeface="Arial" panose="020B0604020202020204" pitchFamily="34" charset="0"/>
                        </a:rPr>
                        <a:t>395128.639</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8439" marR="8439" marT="8439" marB="0" anchor="b"/>
                </a:tc>
                <a:tc>
                  <a:txBody>
                    <a:bodyPr/>
                    <a:lstStyle/>
                    <a:p>
                      <a:pPr algn="l" fontAlgn="b"/>
                      <a:r>
                        <a:rPr lang="en-US" sz="1200" u="none" strike="noStrike" dirty="0">
                          <a:effectLst/>
                          <a:latin typeface="Arial" panose="020B0604020202020204" pitchFamily="34" charset="0"/>
                          <a:cs typeface="Arial" panose="020B0604020202020204" pitchFamily="34" charset="0"/>
                        </a:rPr>
                        <a:t>1049743.59</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8439" marR="8439" marT="8439" marB="0" anchor="b"/>
                </a:tc>
                <a:tc>
                  <a:txBody>
                    <a:bodyPr/>
                    <a:lstStyle/>
                    <a:p>
                      <a:pPr algn="ctr" fontAlgn="b"/>
                      <a:r>
                        <a:rPr lang="en-US" sz="1200" u="none" strike="noStrike" dirty="0">
                          <a:effectLst/>
                          <a:latin typeface="Arial" panose="020B0604020202020204" pitchFamily="34" charset="0"/>
                          <a:cs typeface="Arial" panose="020B0604020202020204" pitchFamily="34" charset="0"/>
                        </a:rPr>
                        <a:t>265.67</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8439" marR="8439" marT="8439" marB="0" anchor="b"/>
                </a:tc>
                <a:extLst>
                  <a:ext uri="{0D108BD9-81ED-4DB2-BD59-A6C34878D82A}">
                    <a16:rowId xmlns:a16="http://schemas.microsoft.com/office/drawing/2014/main" val="2410515324"/>
                  </a:ext>
                </a:extLst>
              </a:tr>
              <a:tr h="274252">
                <a:tc>
                  <a:txBody>
                    <a:bodyPr/>
                    <a:lstStyle/>
                    <a:p>
                      <a:pPr algn="ctr" fontAlgn="b"/>
                      <a:r>
                        <a:rPr lang="en-US" sz="1200" b="1" u="none" strike="noStrike" dirty="0">
                          <a:effectLst/>
                          <a:latin typeface="Arial" panose="020B0604020202020204" pitchFamily="34" charset="0"/>
                          <a:cs typeface="Arial" panose="020B0604020202020204" pitchFamily="34" charset="0"/>
                        </a:rPr>
                        <a:t>MILTON</a:t>
                      </a:r>
                      <a:endParaRPr lang="en-US" sz="1200" b="1" i="0" u="none" strike="noStrike" dirty="0">
                        <a:solidFill>
                          <a:srgbClr val="000000"/>
                        </a:solidFill>
                        <a:effectLst/>
                        <a:latin typeface="Arial" panose="020B0604020202020204" pitchFamily="34" charset="0"/>
                        <a:cs typeface="Arial" panose="020B0604020202020204" pitchFamily="34" charset="0"/>
                      </a:endParaRPr>
                    </a:p>
                  </a:txBody>
                  <a:tcPr marL="8439" marR="8439" marT="8439" marB="0" anchor="b"/>
                </a:tc>
                <a:tc>
                  <a:txBody>
                    <a:bodyPr/>
                    <a:lstStyle/>
                    <a:p>
                      <a:pPr algn="l" fontAlgn="b"/>
                      <a:r>
                        <a:rPr lang="en-US" sz="1200" u="none" strike="noStrike">
                          <a:effectLst/>
                          <a:latin typeface="Arial" panose="020B0604020202020204" pitchFamily="34" charset="0"/>
                          <a:cs typeface="Arial" panose="020B0604020202020204" pitchFamily="34" charset="0"/>
                        </a:rPr>
                        <a:t>FL</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8439" marR="8439" marT="8439" marB="0" anchor="b"/>
                </a:tc>
                <a:tc>
                  <a:txBody>
                    <a:bodyPr/>
                    <a:lstStyle/>
                    <a:p>
                      <a:pPr algn="l" fontAlgn="b"/>
                      <a:r>
                        <a:rPr lang="en-US" sz="1200" u="none" strike="noStrike">
                          <a:effectLst/>
                          <a:latin typeface="Arial" panose="020B0604020202020204" pitchFamily="34" charset="0"/>
                          <a:cs typeface="Arial" panose="020B0604020202020204" pitchFamily="34" charset="0"/>
                        </a:rPr>
                        <a:t>253905.205</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8439" marR="8439" marT="8439" marB="0" anchor="b"/>
                </a:tc>
                <a:tc>
                  <a:txBody>
                    <a:bodyPr/>
                    <a:lstStyle/>
                    <a:p>
                      <a:pPr algn="l" fontAlgn="b"/>
                      <a:r>
                        <a:rPr lang="en-US" sz="1200" u="none" strike="noStrike" dirty="0">
                          <a:effectLst/>
                          <a:latin typeface="Arial" panose="020B0604020202020204" pitchFamily="34" charset="0"/>
                          <a:cs typeface="Arial" panose="020B0604020202020204" pitchFamily="34" charset="0"/>
                        </a:rPr>
                        <a:t>652724.644</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8439" marR="8439" marT="8439" marB="0" anchor="b"/>
                </a:tc>
                <a:tc>
                  <a:txBody>
                    <a:bodyPr/>
                    <a:lstStyle/>
                    <a:p>
                      <a:pPr algn="ctr" fontAlgn="b"/>
                      <a:r>
                        <a:rPr lang="en-US" sz="1200" u="none" strike="noStrike" dirty="0">
                          <a:effectLst/>
                          <a:latin typeface="Arial" panose="020B0604020202020204" pitchFamily="34" charset="0"/>
                          <a:cs typeface="Arial" panose="020B0604020202020204" pitchFamily="34" charset="0"/>
                        </a:rPr>
                        <a:t>257.07</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8439" marR="8439" marT="8439" marB="0" anchor="b"/>
                </a:tc>
                <a:extLst>
                  <a:ext uri="{0D108BD9-81ED-4DB2-BD59-A6C34878D82A}">
                    <a16:rowId xmlns:a16="http://schemas.microsoft.com/office/drawing/2014/main" val="2619055007"/>
                  </a:ext>
                </a:extLst>
              </a:tr>
              <a:tr h="274252">
                <a:tc>
                  <a:txBody>
                    <a:bodyPr/>
                    <a:lstStyle/>
                    <a:p>
                      <a:pPr algn="ctr" fontAlgn="b"/>
                      <a:r>
                        <a:rPr lang="en-US" sz="1200" b="1" u="none" strike="noStrike" dirty="0">
                          <a:effectLst/>
                          <a:latin typeface="Arial" panose="020B0604020202020204" pitchFamily="34" charset="0"/>
                          <a:cs typeface="Arial" panose="020B0604020202020204" pitchFamily="34" charset="0"/>
                        </a:rPr>
                        <a:t>CREOLE</a:t>
                      </a:r>
                      <a:endParaRPr lang="en-US" sz="1200" b="1" i="0" u="none" strike="noStrike" dirty="0">
                        <a:solidFill>
                          <a:srgbClr val="000000"/>
                        </a:solidFill>
                        <a:effectLst/>
                        <a:latin typeface="Arial" panose="020B0604020202020204" pitchFamily="34" charset="0"/>
                        <a:cs typeface="Arial" panose="020B0604020202020204" pitchFamily="34" charset="0"/>
                      </a:endParaRPr>
                    </a:p>
                  </a:txBody>
                  <a:tcPr marL="8439" marR="8439" marT="8439" marB="0" anchor="b"/>
                </a:tc>
                <a:tc>
                  <a:txBody>
                    <a:bodyPr/>
                    <a:lstStyle/>
                    <a:p>
                      <a:pPr algn="l" fontAlgn="b"/>
                      <a:r>
                        <a:rPr lang="en-US" sz="1200" u="none" strike="noStrike">
                          <a:effectLst/>
                          <a:latin typeface="Arial" panose="020B0604020202020204" pitchFamily="34" charset="0"/>
                          <a:cs typeface="Arial" panose="020B0604020202020204" pitchFamily="34" charset="0"/>
                        </a:rPr>
                        <a:t>LA</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8439" marR="8439" marT="8439" marB="0" anchor="b"/>
                </a:tc>
                <a:tc>
                  <a:txBody>
                    <a:bodyPr/>
                    <a:lstStyle/>
                    <a:p>
                      <a:pPr algn="l" fontAlgn="b"/>
                      <a:r>
                        <a:rPr lang="en-US" sz="1200" u="none" strike="noStrike">
                          <a:effectLst/>
                          <a:latin typeface="Arial" panose="020B0604020202020204" pitchFamily="34" charset="0"/>
                          <a:cs typeface="Arial" panose="020B0604020202020204" pitchFamily="34" charset="0"/>
                        </a:rPr>
                        <a:t>145057.136</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8439" marR="8439" marT="8439" marB="0" anchor="b"/>
                </a:tc>
                <a:tc>
                  <a:txBody>
                    <a:bodyPr/>
                    <a:lstStyle/>
                    <a:p>
                      <a:pPr algn="l" fontAlgn="b"/>
                      <a:r>
                        <a:rPr lang="en-US" sz="1200" u="none" strike="noStrike" dirty="0">
                          <a:effectLst/>
                          <a:latin typeface="Arial" panose="020B0604020202020204" pitchFamily="34" charset="0"/>
                          <a:cs typeface="Arial" panose="020B0604020202020204" pitchFamily="34" charset="0"/>
                        </a:rPr>
                        <a:t>363706.289</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8439" marR="8439" marT="8439" marB="0" anchor="b"/>
                </a:tc>
                <a:tc>
                  <a:txBody>
                    <a:bodyPr/>
                    <a:lstStyle/>
                    <a:p>
                      <a:pPr algn="ctr" fontAlgn="b"/>
                      <a:r>
                        <a:rPr lang="en-US" sz="1200" u="none" strike="noStrike" dirty="0">
                          <a:effectLst/>
                          <a:latin typeface="Arial" panose="020B0604020202020204" pitchFamily="34" charset="0"/>
                          <a:cs typeface="Arial" panose="020B0604020202020204" pitchFamily="34" charset="0"/>
                        </a:rPr>
                        <a:t>250.73</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8439" marR="8439" marT="8439" marB="0" anchor="b"/>
                </a:tc>
                <a:extLst>
                  <a:ext uri="{0D108BD9-81ED-4DB2-BD59-A6C34878D82A}">
                    <a16:rowId xmlns:a16="http://schemas.microsoft.com/office/drawing/2014/main" val="3004513659"/>
                  </a:ext>
                </a:extLst>
              </a:tr>
              <a:tr h="274252">
                <a:tc>
                  <a:txBody>
                    <a:bodyPr/>
                    <a:lstStyle/>
                    <a:p>
                      <a:pPr algn="ctr" fontAlgn="b"/>
                      <a:r>
                        <a:rPr lang="en-US" sz="1200" b="1" u="none" strike="noStrike" dirty="0">
                          <a:effectLst/>
                          <a:latin typeface="Arial" panose="020B0604020202020204" pitchFamily="34" charset="0"/>
                          <a:cs typeface="Arial" panose="020B0604020202020204" pitchFamily="34" charset="0"/>
                        </a:rPr>
                        <a:t>YOUNGSTOWN</a:t>
                      </a:r>
                      <a:endParaRPr lang="en-US" sz="1200" b="1" i="0" u="none" strike="noStrike" dirty="0">
                        <a:solidFill>
                          <a:srgbClr val="000000"/>
                        </a:solidFill>
                        <a:effectLst/>
                        <a:latin typeface="Arial" panose="020B0604020202020204" pitchFamily="34" charset="0"/>
                        <a:cs typeface="Arial" panose="020B0604020202020204" pitchFamily="34" charset="0"/>
                      </a:endParaRPr>
                    </a:p>
                  </a:txBody>
                  <a:tcPr marL="8439" marR="8439" marT="8439" marB="0" anchor="b"/>
                </a:tc>
                <a:tc>
                  <a:txBody>
                    <a:bodyPr/>
                    <a:lstStyle/>
                    <a:p>
                      <a:pPr algn="l" fontAlgn="b"/>
                      <a:r>
                        <a:rPr lang="en-US" sz="1200" u="none" strike="noStrike">
                          <a:effectLst/>
                          <a:latin typeface="Arial" panose="020B0604020202020204" pitchFamily="34" charset="0"/>
                          <a:cs typeface="Arial" panose="020B0604020202020204" pitchFamily="34" charset="0"/>
                        </a:rPr>
                        <a:t>FL</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8439" marR="8439" marT="8439" marB="0" anchor="b"/>
                </a:tc>
                <a:tc>
                  <a:txBody>
                    <a:bodyPr/>
                    <a:lstStyle/>
                    <a:p>
                      <a:pPr algn="l" fontAlgn="b"/>
                      <a:r>
                        <a:rPr lang="en-US" sz="1200" u="none" strike="noStrike">
                          <a:effectLst/>
                          <a:latin typeface="Arial" panose="020B0604020202020204" pitchFamily="34" charset="0"/>
                          <a:cs typeface="Arial" panose="020B0604020202020204" pitchFamily="34" charset="0"/>
                        </a:rPr>
                        <a:t>2692803.79</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8439" marR="8439" marT="8439" marB="0" anchor="b"/>
                </a:tc>
                <a:tc>
                  <a:txBody>
                    <a:bodyPr/>
                    <a:lstStyle/>
                    <a:p>
                      <a:pPr algn="l" fontAlgn="b"/>
                      <a:r>
                        <a:rPr lang="en-US" sz="1200" u="none" strike="noStrike" dirty="0">
                          <a:effectLst/>
                          <a:latin typeface="Arial" panose="020B0604020202020204" pitchFamily="34" charset="0"/>
                          <a:cs typeface="Arial" panose="020B0604020202020204" pitchFamily="34" charset="0"/>
                        </a:rPr>
                        <a:t>6290863.83</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8439" marR="8439" marT="8439" marB="0" anchor="b"/>
                </a:tc>
                <a:tc>
                  <a:txBody>
                    <a:bodyPr/>
                    <a:lstStyle/>
                    <a:p>
                      <a:pPr algn="ctr" fontAlgn="b"/>
                      <a:r>
                        <a:rPr lang="en-US" sz="1200" u="none" strike="noStrike" dirty="0">
                          <a:effectLst/>
                          <a:latin typeface="Arial" panose="020B0604020202020204" pitchFamily="34" charset="0"/>
                          <a:cs typeface="Arial" panose="020B0604020202020204" pitchFamily="34" charset="0"/>
                        </a:rPr>
                        <a:t>233.62</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8439" marR="8439" marT="8439" marB="0" anchor="b"/>
                </a:tc>
                <a:extLst>
                  <a:ext uri="{0D108BD9-81ED-4DB2-BD59-A6C34878D82A}">
                    <a16:rowId xmlns:a16="http://schemas.microsoft.com/office/drawing/2014/main" val="1121464608"/>
                  </a:ext>
                </a:extLst>
              </a:tr>
              <a:tr h="274252">
                <a:tc>
                  <a:txBody>
                    <a:bodyPr/>
                    <a:lstStyle/>
                    <a:p>
                      <a:pPr algn="ctr" fontAlgn="b"/>
                      <a:r>
                        <a:rPr lang="en-US" sz="1200" b="1" u="none" strike="noStrike" dirty="0">
                          <a:effectLst/>
                          <a:latin typeface="Arial" panose="020B0604020202020204" pitchFamily="34" charset="0"/>
                          <a:cs typeface="Arial" panose="020B0604020202020204" pitchFamily="34" charset="0"/>
                        </a:rPr>
                        <a:t>ISLAMORADA</a:t>
                      </a:r>
                      <a:endParaRPr lang="en-US" sz="1200" b="1" i="0" u="none" strike="noStrike" dirty="0">
                        <a:solidFill>
                          <a:srgbClr val="000000"/>
                        </a:solidFill>
                        <a:effectLst/>
                        <a:latin typeface="Arial" panose="020B0604020202020204" pitchFamily="34" charset="0"/>
                        <a:cs typeface="Arial" panose="020B0604020202020204" pitchFamily="34" charset="0"/>
                      </a:endParaRPr>
                    </a:p>
                  </a:txBody>
                  <a:tcPr marL="8439" marR="8439" marT="8439" marB="0" anchor="b"/>
                </a:tc>
                <a:tc>
                  <a:txBody>
                    <a:bodyPr/>
                    <a:lstStyle/>
                    <a:p>
                      <a:pPr algn="l" fontAlgn="b"/>
                      <a:r>
                        <a:rPr lang="en-US" sz="1200" u="none" strike="noStrike">
                          <a:effectLst/>
                          <a:latin typeface="Arial" panose="020B0604020202020204" pitchFamily="34" charset="0"/>
                          <a:cs typeface="Arial" panose="020B0604020202020204" pitchFamily="34" charset="0"/>
                        </a:rPr>
                        <a:t>FL</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8439" marR="8439" marT="8439" marB="0" anchor="b"/>
                </a:tc>
                <a:tc>
                  <a:txBody>
                    <a:bodyPr/>
                    <a:lstStyle/>
                    <a:p>
                      <a:pPr algn="l" fontAlgn="b"/>
                      <a:r>
                        <a:rPr lang="en-US" sz="1200" u="none" strike="noStrike">
                          <a:effectLst/>
                          <a:latin typeface="Arial" panose="020B0604020202020204" pitchFamily="34" charset="0"/>
                          <a:cs typeface="Arial" panose="020B0604020202020204" pitchFamily="34" charset="0"/>
                        </a:rPr>
                        <a:t>1762935.3</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8439" marR="8439" marT="8439" marB="0" anchor="b"/>
                </a:tc>
                <a:tc>
                  <a:txBody>
                    <a:bodyPr/>
                    <a:lstStyle/>
                    <a:p>
                      <a:pPr algn="l" fontAlgn="b"/>
                      <a:r>
                        <a:rPr lang="en-US" sz="1200" u="none" strike="noStrike">
                          <a:effectLst/>
                          <a:latin typeface="Arial" panose="020B0604020202020204" pitchFamily="34" charset="0"/>
                          <a:cs typeface="Arial" panose="020B0604020202020204" pitchFamily="34" charset="0"/>
                        </a:rPr>
                        <a:t>4118248.76</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8439" marR="8439" marT="8439" marB="0" anchor="b"/>
                </a:tc>
                <a:tc>
                  <a:txBody>
                    <a:bodyPr/>
                    <a:lstStyle/>
                    <a:p>
                      <a:pPr algn="ctr" fontAlgn="b"/>
                      <a:r>
                        <a:rPr lang="en-US" sz="1200" u="none" strike="noStrike" dirty="0">
                          <a:effectLst/>
                          <a:latin typeface="Arial" panose="020B0604020202020204" pitchFamily="34" charset="0"/>
                          <a:cs typeface="Arial" panose="020B0604020202020204" pitchFamily="34" charset="0"/>
                        </a:rPr>
                        <a:t>233.6</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8439" marR="8439" marT="8439" marB="0" anchor="b"/>
                </a:tc>
                <a:extLst>
                  <a:ext uri="{0D108BD9-81ED-4DB2-BD59-A6C34878D82A}">
                    <a16:rowId xmlns:a16="http://schemas.microsoft.com/office/drawing/2014/main" val="3332485123"/>
                  </a:ext>
                </a:extLst>
              </a:tr>
              <a:tr h="274252">
                <a:tc>
                  <a:txBody>
                    <a:bodyPr/>
                    <a:lstStyle/>
                    <a:p>
                      <a:pPr algn="ctr" fontAlgn="b"/>
                      <a:r>
                        <a:rPr lang="en-US" sz="1200" b="1" u="none" strike="noStrike" dirty="0">
                          <a:effectLst/>
                          <a:latin typeface="Arial" panose="020B0604020202020204" pitchFamily="34" charset="0"/>
                          <a:cs typeface="Arial" panose="020B0604020202020204" pitchFamily="34" charset="0"/>
                        </a:rPr>
                        <a:t>ORLANDO</a:t>
                      </a:r>
                      <a:endParaRPr lang="en-US" sz="1200" b="1" i="0" u="none" strike="noStrike" dirty="0">
                        <a:solidFill>
                          <a:srgbClr val="000000"/>
                        </a:solidFill>
                        <a:effectLst/>
                        <a:latin typeface="Arial" panose="020B0604020202020204" pitchFamily="34" charset="0"/>
                        <a:cs typeface="Arial" panose="020B0604020202020204" pitchFamily="34" charset="0"/>
                      </a:endParaRPr>
                    </a:p>
                  </a:txBody>
                  <a:tcPr marL="8439" marR="8439" marT="8439" marB="0" anchor="b"/>
                </a:tc>
                <a:tc>
                  <a:txBody>
                    <a:bodyPr/>
                    <a:lstStyle/>
                    <a:p>
                      <a:pPr algn="l" fontAlgn="b"/>
                      <a:r>
                        <a:rPr lang="en-US" sz="1200" u="none" strike="noStrike">
                          <a:effectLst/>
                          <a:latin typeface="Arial" panose="020B0604020202020204" pitchFamily="34" charset="0"/>
                          <a:cs typeface="Arial" panose="020B0604020202020204" pitchFamily="34" charset="0"/>
                        </a:rPr>
                        <a:t>FL</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8439" marR="8439" marT="8439" marB="0" anchor="b"/>
                </a:tc>
                <a:tc>
                  <a:txBody>
                    <a:bodyPr/>
                    <a:lstStyle/>
                    <a:p>
                      <a:pPr algn="l" fontAlgn="b"/>
                      <a:r>
                        <a:rPr lang="en-US" sz="1200" u="none" strike="noStrike">
                          <a:effectLst/>
                          <a:latin typeface="Arial" panose="020B0604020202020204" pitchFamily="34" charset="0"/>
                          <a:cs typeface="Arial" panose="020B0604020202020204" pitchFamily="34" charset="0"/>
                        </a:rPr>
                        <a:t>440465.407</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8439" marR="8439" marT="8439" marB="0" anchor="b"/>
                </a:tc>
                <a:tc>
                  <a:txBody>
                    <a:bodyPr/>
                    <a:lstStyle/>
                    <a:p>
                      <a:pPr algn="l" fontAlgn="b"/>
                      <a:r>
                        <a:rPr lang="en-US" sz="1200" u="none" strike="noStrike">
                          <a:effectLst/>
                          <a:latin typeface="Arial" panose="020B0604020202020204" pitchFamily="34" charset="0"/>
                          <a:cs typeface="Arial" panose="020B0604020202020204" pitchFamily="34" charset="0"/>
                        </a:rPr>
                        <a:t>1007109.07</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8439" marR="8439" marT="8439" marB="0" anchor="b"/>
                </a:tc>
                <a:tc>
                  <a:txBody>
                    <a:bodyPr/>
                    <a:lstStyle/>
                    <a:p>
                      <a:pPr algn="ctr" fontAlgn="b"/>
                      <a:r>
                        <a:rPr lang="en-US" sz="1200" u="none" strike="noStrike" dirty="0">
                          <a:effectLst/>
                          <a:latin typeface="Arial" panose="020B0604020202020204" pitchFamily="34" charset="0"/>
                          <a:cs typeface="Arial" panose="020B0604020202020204" pitchFamily="34" charset="0"/>
                        </a:rPr>
                        <a:t>228.65</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8439" marR="8439" marT="8439" marB="0" anchor="b"/>
                </a:tc>
                <a:extLst>
                  <a:ext uri="{0D108BD9-81ED-4DB2-BD59-A6C34878D82A}">
                    <a16:rowId xmlns:a16="http://schemas.microsoft.com/office/drawing/2014/main" val="3481052954"/>
                  </a:ext>
                </a:extLst>
              </a:tr>
              <a:tr h="274252">
                <a:tc>
                  <a:txBody>
                    <a:bodyPr/>
                    <a:lstStyle/>
                    <a:p>
                      <a:pPr algn="ctr" fontAlgn="b"/>
                      <a:r>
                        <a:rPr lang="en-US" sz="1200" b="1" u="none" strike="noStrike" dirty="0">
                          <a:effectLst/>
                          <a:latin typeface="Arial" panose="020B0604020202020204" pitchFamily="34" charset="0"/>
                          <a:cs typeface="Arial" panose="020B0604020202020204" pitchFamily="34" charset="0"/>
                        </a:rPr>
                        <a:t>CROSS CITY</a:t>
                      </a:r>
                      <a:endParaRPr lang="en-US" sz="1200" b="1" i="0" u="none" strike="noStrike" dirty="0">
                        <a:solidFill>
                          <a:srgbClr val="000000"/>
                        </a:solidFill>
                        <a:effectLst/>
                        <a:latin typeface="Arial" panose="020B0604020202020204" pitchFamily="34" charset="0"/>
                        <a:cs typeface="Arial" panose="020B0604020202020204" pitchFamily="34" charset="0"/>
                      </a:endParaRPr>
                    </a:p>
                  </a:txBody>
                  <a:tcPr marL="8439" marR="8439" marT="8439" marB="0" anchor="b"/>
                </a:tc>
                <a:tc>
                  <a:txBody>
                    <a:bodyPr/>
                    <a:lstStyle/>
                    <a:p>
                      <a:pPr algn="l" fontAlgn="b"/>
                      <a:r>
                        <a:rPr lang="en-US" sz="1200" u="none" strike="noStrike">
                          <a:effectLst/>
                          <a:latin typeface="Arial" panose="020B0604020202020204" pitchFamily="34" charset="0"/>
                          <a:cs typeface="Arial" panose="020B0604020202020204" pitchFamily="34" charset="0"/>
                        </a:rPr>
                        <a:t>FL</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8439" marR="8439" marT="8439" marB="0" anchor="b"/>
                </a:tc>
                <a:tc>
                  <a:txBody>
                    <a:bodyPr/>
                    <a:lstStyle/>
                    <a:p>
                      <a:pPr algn="l" fontAlgn="b"/>
                      <a:r>
                        <a:rPr lang="en-US" sz="1200" u="none" strike="noStrike">
                          <a:effectLst/>
                          <a:latin typeface="Arial" panose="020B0604020202020204" pitchFamily="34" charset="0"/>
                          <a:cs typeface="Arial" panose="020B0604020202020204" pitchFamily="34" charset="0"/>
                        </a:rPr>
                        <a:t>3183344.8</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8439" marR="8439" marT="8439" marB="0" anchor="b"/>
                </a:tc>
                <a:tc>
                  <a:txBody>
                    <a:bodyPr/>
                    <a:lstStyle/>
                    <a:p>
                      <a:pPr algn="l" fontAlgn="b"/>
                      <a:r>
                        <a:rPr lang="en-US" sz="1200" u="none" strike="noStrike">
                          <a:effectLst/>
                          <a:latin typeface="Arial" panose="020B0604020202020204" pitchFamily="34" charset="0"/>
                          <a:cs typeface="Arial" panose="020B0604020202020204" pitchFamily="34" charset="0"/>
                        </a:rPr>
                        <a:t>7192276.04</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8439" marR="8439" marT="8439" marB="0" anchor="b"/>
                </a:tc>
                <a:tc>
                  <a:txBody>
                    <a:bodyPr/>
                    <a:lstStyle/>
                    <a:p>
                      <a:pPr algn="ctr" fontAlgn="b"/>
                      <a:r>
                        <a:rPr lang="en-US" sz="1200" u="none" strike="noStrike" dirty="0">
                          <a:effectLst/>
                          <a:latin typeface="Arial" panose="020B0604020202020204" pitchFamily="34" charset="0"/>
                          <a:cs typeface="Arial" panose="020B0604020202020204" pitchFamily="34" charset="0"/>
                        </a:rPr>
                        <a:t>225.93</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8439" marR="8439" marT="8439" marB="0" anchor="b"/>
                </a:tc>
                <a:extLst>
                  <a:ext uri="{0D108BD9-81ED-4DB2-BD59-A6C34878D82A}">
                    <a16:rowId xmlns:a16="http://schemas.microsoft.com/office/drawing/2014/main" val="2178915391"/>
                  </a:ext>
                </a:extLst>
              </a:tr>
              <a:tr h="274252">
                <a:tc>
                  <a:txBody>
                    <a:bodyPr/>
                    <a:lstStyle/>
                    <a:p>
                      <a:pPr algn="ctr" fontAlgn="b"/>
                      <a:r>
                        <a:rPr lang="en-US" sz="1200" b="1" u="none" strike="noStrike" dirty="0">
                          <a:effectLst/>
                          <a:latin typeface="Arial" panose="020B0604020202020204" pitchFamily="34" charset="0"/>
                          <a:cs typeface="Arial" panose="020B0604020202020204" pitchFamily="34" charset="0"/>
                        </a:rPr>
                        <a:t>RAYNE</a:t>
                      </a:r>
                      <a:endParaRPr lang="en-US" sz="1200" b="1" i="0" u="none" strike="noStrike" dirty="0">
                        <a:solidFill>
                          <a:srgbClr val="000000"/>
                        </a:solidFill>
                        <a:effectLst/>
                        <a:latin typeface="Arial" panose="020B0604020202020204" pitchFamily="34" charset="0"/>
                        <a:cs typeface="Arial" panose="020B0604020202020204" pitchFamily="34" charset="0"/>
                      </a:endParaRPr>
                    </a:p>
                  </a:txBody>
                  <a:tcPr marL="8439" marR="8439" marT="8439" marB="0" anchor="b"/>
                </a:tc>
                <a:tc>
                  <a:txBody>
                    <a:bodyPr/>
                    <a:lstStyle/>
                    <a:p>
                      <a:pPr algn="l" fontAlgn="b"/>
                      <a:r>
                        <a:rPr lang="en-US" sz="1200" u="none" strike="noStrike">
                          <a:effectLst/>
                          <a:latin typeface="Arial" panose="020B0604020202020204" pitchFamily="34" charset="0"/>
                          <a:cs typeface="Arial" panose="020B0604020202020204" pitchFamily="34" charset="0"/>
                        </a:rPr>
                        <a:t>LA</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8439" marR="8439" marT="8439" marB="0" anchor="b"/>
                </a:tc>
                <a:tc>
                  <a:txBody>
                    <a:bodyPr/>
                    <a:lstStyle/>
                    <a:p>
                      <a:pPr algn="l" fontAlgn="b"/>
                      <a:r>
                        <a:rPr lang="en-US" sz="1200" u="none" strike="noStrike">
                          <a:effectLst/>
                          <a:latin typeface="Arial" panose="020B0604020202020204" pitchFamily="34" charset="0"/>
                          <a:cs typeface="Arial" panose="020B0604020202020204" pitchFamily="34" charset="0"/>
                        </a:rPr>
                        <a:t>66649.4211</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8439" marR="8439" marT="8439" marB="0" anchor="b"/>
                </a:tc>
                <a:tc>
                  <a:txBody>
                    <a:bodyPr/>
                    <a:lstStyle/>
                    <a:p>
                      <a:pPr algn="l" fontAlgn="b"/>
                      <a:r>
                        <a:rPr lang="en-US" sz="1200" u="none" strike="noStrike">
                          <a:effectLst/>
                          <a:latin typeface="Arial" panose="020B0604020202020204" pitchFamily="34" charset="0"/>
                          <a:cs typeface="Arial" panose="020B0604020202020204" pitchFamily="34" charset="0"/>
                        </a:rPr>
                        <a:t>149948.724</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8439" marR="8439" marT="8439" marB="0" anchor="b"/>
                </a:tc>
                <a:tc>
                  <a:txBody>
                    <a:bodyPr/>
                    <a:lstStyle/>
                    <a:p>
                      <a:pPr algn="ctr" fontAlgn="b"/>
                      <a:r>
                        <a:rPr lang="en-US" sz="1200" u="none" strike="noStrike" dirty="0">
                          <a:effectLst/>
                          <a:latin typeface="Arial" panose="020B0604020202020204" pitchFamily="34" charset="0"/>
                          <a:cs typeface="Arial" panose="020B0604020202020204" pitchFamily="34" charset="0"/>
                        </a:rPr>
                        <a:t>224.98</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8439" marR="8439" marT="8439" marB="0" anchor="b"/>
                </a:tc>
                <a:extLst>
                  <a:ext uri="{0D108BD9-81ED-4DB2-BD59-A6C34878D82A}">
                    <a16:rowId xmlns:a16="http://schemas.microsoft.com/office/drawing/2014/main" val="2921290088"/>
                  </a:ext>
                </a:extLst>
              </a:tr>
              <a:tr h="274252">
                <a:tc>
                  <a:txBody>
                    <a:bodyPr/>
                    <a:lstStyle/>
                    <a:p>
                      <a:pPr algn="ctr" fontAlgn="b"/>
                      <a:r>
                        <a:rPr lang="en-US" sz="1200" b="1" u="none" strike="noStrike" dirty="0">
                          <a:effectLst/>
                          <a:latin typeface="Arial" panose="020B0604020202020204" pitchFamily="34" charset="0"/>
                          <a:cs typeface="Arial" panose="020B0604020202020204" pitchFamily="34" charset="0"/>
                        </a:rPr>
                        <a:t>BAGDAD</a:t>
                      </a:r>
                      <a:endParaRPr lang="en-US" sz="1200" b="1" i="0" u="none" strike="noStrike" dirty="0">
                        <a:solidFill>
                          <a:srgbClr val="000000"/>
                        </a:solidFill>
                        <a:effectLst/>
                        <a:latin typeface="Arial" panose="020B0604020202020204" pitchFamily="34" charset="0"/>
                        <a:cs typeface="Arial" panose="020B0604020202020204" pitchFamily="34" charset="0"/>
                      </a:endParaRPr>
                    </a:p>
                  </a:txBody>
                  <a:tcPr marL="8439" marR="8439" marT="8439" marB="0" anchor="b"/>
                </a:tc>
                <a:tc>
                  <a:txBody>
                    <a:bodyPr/>
                    <a:lstStyle/>
                    <a:p>
                      <a:pPr algn="l" fontAlgn="b"/>
                      <a:r>
                        <a:rPr lang="en-US" sz="1200" u="none" strike="noStrike">
                          <a:effectLst/>
                          <a:latin typeface="Arial" panose="020B0604020202020204" pitchFamily="34" charset="0"/>
                          <a:cs typeface="Arial" panose="020B0604020202020204" pitchFamily="34" charset="0"/>
                        </a:rPr>
                        <a:t>FL</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8439" marR="8439" marT="8439" marB="0" anchor="b"/>
                </a:tc>
                <a:tc>
                  <a:txBody>
                    <a:bodyPr/>
                    <a:lstStyle/>
                    <a:p>
                      <a:pPr algn="l" fontAlgn="b"/>
                      <a:r>
                        <a:rPr lang="en-US" sz="1200" u="none" strike="noStrike">
                          <a:effectLst/>
                          <a:latin typeface="Arial" panose="020B0604020202020204" pitchFamily="34" charset="0"/>
                          <a:cs typeface="Arial" panose="020B0604020202020204" pitchFamily="34" charset="0"/>
                        </a:rPr>
                        <a:t>167335.13</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8439" marR="8439" marT="8439" marB="0" anchor="b"/>
                </a:tc>
                <a:tc>
                  <a:txBody>
                    <a:bodyPr/>
                    <a:lstStyle/>
                    <a:p>
                      <a:pPr algn="l" fontAlgn="b"/>
                      <a:r>
                        <a:rPr lang="en-US" sz="1200" u="none" strike="noStrike">
                          <a:effectLst/>
                          <a:latin typeface="Arial" panose="020B0604020202020204" pitchFamily="34" charset="0"/>
                          <a:cs typeface="Arial" panose="020B0604020202020204" pitchFamily="34" charset="0"/>
                        </a:rPr>
                        <a:t>375526.104</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8439" marR="8439" marT="8439" marB="0" anchor="b"/>
                </a:tc>
                <a:tc>
                  <a:txBody>
                    <a:bodyPr/>
                    <a:lstStyle/>
                    <a:p>
                      <a:pPr algn="ctr" fontAlgn="b"/>
                      <a:r>
                        <a:rPr lang="en-US" sz="1200" u="none" strike="noStrike" dirty="0">
                          <a:effectLst/>
                          <a:latin typeface="Arial" panose="020B0604020202020204" pitchFamily="34" charset="0"/>
                          <a:cs typeface="Arial" panose="020B0604020202020204" pitchFamily="34" charset="0"/>
                        </a:rPr>
                        <a:t>224.42</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8439" marR="8439" marT="8439" marB="0" anchor="b"/>
                </a:tc>
                <a:extLst>
                  <a:ext uri="{0D108BD9-81ED-4DB2-BD59-A6C34878D82A}">
                    <a16:rowId xmlns:a16="http://schemas.microsoft.com/office/drawing/2014/main" val="548025643"/>
                  </a:ext>
                </a:extLst>
              </a:tr>
              <a:tr h="274252">
                <a:tc>
                  <a:txBody>
                    <a:bodyPr/>
                    <a:lstStyle/>
                    <a:p>
                      <a:pPr algn="ctr" fontAlgn="b"/>
                      <a:r>
                        <a:rPr lang="en-US" sz="1200" b="1" u="none" strike="noStrike" dirty="0">
                          <a:effectLst/>
                          <a:latin typeface="Arial" panose="020B0604020202020204" pitchFamily="34" charset="0"/>
                          <a:cs typeface="Arial" panose="020B0604020202020204" pitchFamily="34" charset="0"/>
                        </a:rPr>
                        <a:t>GIBSON</a:t>
                      </a:r>
                      <a:endParaRPr lang="en-US" sz="1200" b="1" i="0" u="none" strike="noStrike" dirty="0">
                        <a:solidFill>
                          <a:srgbClr val="000000"/>
                        </a:solidFill>
                        <a:effectLst/>
                        <a:latin typeface="Arial" panose="020B0604020202020204" pitchFamily="34" charset="0"/>
                        <a:cs typeface="Arial" panose="020B0604020202020204" pitchFamily="34" charset="0"/>
                      </a:endParaRPr>
                    </a:p>
                  </a:txBody>
                  <a:tcPr marL="8439" marR="8439" marT="8439" marB="0" anchor="b"/>
                </a:tc>
                <a:tc>
                  <a:txBody>
                    <a:bodyPr/>
                    <a:lstStyle/>
                    <a:p>
                      <a:pPr algn="l" fontAlgn="b"/>
                      <a:r>
                        <a:rPr lang="en-US" sz="1200" u="none" strike="noStrike">
                          <a:effectLst/>
                          <a:latin typeface="Arial" panose="020B0604020202020204" pitchFamily="34" charset="0"/>
                          <a:cs typeface="Arial" panose="020B0604020202020204" pitchFamily="34" charset="0"/>
                        </a:rPr>
                        <a:t>LA</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8439" marR="8439" marT="8439" marB="0" anchor="b"/>
                </a:tc>
                <a:tc>
                  <a:txBody>
                    <a:bodyPr/>
                    <a:lstStyle/>
                    <a:p>
                      <a:pPr algn="l" fontAlgn="b"/>
                      <a:r>
                        <a:rPr lang="en-US" sz="1200" u="none" strike="noStrike">
                          <a:effectLst/>
                          <a:latin typeface="Arial" panose="020B0604020202020204" pitchFamily="34" charset="0"/>
                          <a:cs typeface="Arial" panose="020B0604020202020204" pitchFamily="34" charset="0"/>
                        </a:rPr>
                        <a:t>63820.1905</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8439" marR="8439" marT="8439" marB="0" anchor="b"/>
                </a:tc>
                <a:tc>
                  <a:txBody>
                    <a:bodyPr/>
                    <a:lstStyle/>
                    <a:p>
                      <a:pPr algn="l" fontAlgn="b"/>
                      <a:r>
                        <a:rPr lang="en-US" sz="1200" u="none" strike="noStrike">
                          <a:effectLst/>
                          <a:latin typeface="Arial" panose="020B0604020202020204" pitchFamily="34" charset="0"/>
                          <a:cs typeface="Arial" panose="020B0604020202020204" pitchFamily="34" charset="0"/>
                        </a:rPr>
                        <a:t>138709.56</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8439" marR="8439" marT="8439" marB="0" anchor="b"/>
                </a:tc>
                <a:tc>
                  <a:txBody>
                    <a:bodyPr/>
                    <a:lstStyle/>
                    <a:p>
                      <a:pPr algn="ctr" fontAlgn="b"/>
                      <a:r>
                        <a:rPr lang="en-US" sz="1200" u="none" strike="noStrike" dirty="0">
                          <a:effectLst/>
                          <a:latin typeface="Arial" panose="020B0604020202020204" pitchFamily="34" charset="0"/>
                          <a:cs typeface="Arial" panose="020B0604020202020204" pitchFamily="34" charset="0"/>
                        </a:rPr>
                        <a:t>217.34</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8439" marR="8439" marT="8439" marB="0" anchor="b"/>
                </a:tc>
                <a:extLst>
                  <a:ext uri="{0D108BD9-81ED-4DB2-BD59-A6C34878D82A}">
                    <a16:rowId xmlns:a16="http://schemas.microsoft.com/office/drawing/2014/main" val="3174857783"/>
                  </a:ext>
                </a:extLst>
              </a:tr>
              <a:tr h="229574">
                <a:tc>
                  <a:txBody>
                    <a:bodyPr/>
                    <a:lstStyle/>
                    <a:p>
                      <a:pPr algn="ctr" fontAlgn="b"/>
                      <a:r>
                        <a:rPr lang="en-US" sz="1400" b="1" u="none" strike="noStrike" dirty="0">
                          <a:effectLst/>
                        </a:rPr>
                        <a:t>HOMESTEAD</a:t>
                      </a:r>
                      <a:endParaRPr lang="en-US" sz="1400" b="1" i="0" u="none" strike="noStrike" dirty="0">
                        <a:solidFill>
                          <a:srgbClr val="000000"/>
                        </a:solidFill>
                        <a:effectLst/>
                        <a:latin typeface="Calibri" panose="020F0502020204030204" pitchFamily="34" charset="0"/>
                      </a:endParaRPr>
                    </a:p>
                  </a:txBody>
                  <a:tcPr marL="8439" marR="8439" marT="8439" marB="0" anchor="b"/>
                </a:tc>
                <a:tc>
                  <a:txBody>
                    <a:bodyPr/>
                    <a:lstStyle/>
                    <a:p>
                      <a:pPr algn="l" fontAlgn="b"/>
                      <a:r>
                        <a:rPr lang="en-US" sz="1000" u="none" strike="noStrike">
                          <a:effectLst/>
                        </a:rPr>
                        <a:t>FL</a:t>
                      </a:r>
                      <a:endParaRPr lang="en-US" sz="1000" b="0" i="0" u="none" strike="noStrike">
                        <a:solidFill>
                          <a:srgbClr val="000000"/>
                        </a:solidFill>
                        <a:effectLst/>
                        <a:latin typeface="Calibri" panose="020F0502020204030204" pitchFamily="34" charset="0"/>
                      </a:endParaRPr>
                    </a:p>
                  </a:txBody>
                  <a:tcPr marL="8439" marR="8439" marT="8439" marB="0" anchor="b"/>
                </a:tc>
                <a:tc>
                  <a:txBody>
                    <a:bodyPr/>
                    <a:lstStyle/>
                    <a:p>
                      <a:pPr algn="l" fontAlgn="b"/>
                      <a:r>
                        <a:rPr lang="en-US" sz="1000" u="none" strike="noStrike">
                          <a:effectLst/>
                        </a:rPr>
                        <a:t>46225.9231</a:t>
                      </a:r>
                      <a:endParaRPr lang="en-US" sz="1000" b="0" i="0" u="none" strike="noStrike">
                        <a:solidFill>
                          <a:srgbClr val="000000"/>
                        </a:solidFill>
                        <a:effectLst/>
                        <a:latin typeface="Calibri" panose="020F0502020204030204" pitchFamily="34" charset="0"/>
                      </a:endParaRPr>
                    </a:p>
                  </a:txBody>
                  <a:tcPr marL="8439" marR="8439" marT="8439" marB="0" anchor="b"/>
                </a:tc>
                <a:tc>
                  <a:txBody>
                    <a:bodyPr/>
                    <a:lstStyle/>
                    <a:p>
                      <a:pPr algn="l" fontAlgn="b"/>
                      <a:r>
                        <a:rPr lang="en-US" sz="1000" u="none" strike="noStrike">
                          <a:effectLst/>
                        </a:rPr>
                        <a:t>97421.4841</a:t>
                      </a:r>
                      <a:endParaRPr lang="en-US" sz="1000" b="0" i="0" u="none" strike="noStrike">
                        <a:solidFill>
                          <a:srgbClr val="000000"/>
                        </a:solidFill>
                        <a:effectLst/>
                        <a:latin typeface="Calibri" panose="020F0502020204030204" pitchFamily="34" charset="0"/>
                      </a:endParaRPr>
                    </a:p>
                  </a:txBody>
                  <a:tcPr marL="8439" marR="8439" marT="8439" marB="0" anchor="b"/>
                </a:tc>
                <a:tc>
                  <a:txBody>
                    <a:bodyPr/>
                    <a:lstStyle/>
                    <a:p>
                      <a:pPr algn="ctr" fontAlgn="b"/>
                      <a:r>
                        <a:rPr lang="en-US" sz="1400" u="none" strike="noStrike" dirty="0">
                          <a:effectLst/>
                        </a:rPr>
                        <a:t>210.75</a:t>
                      </a:r>
                      <a:endParaRPr lang="en-US" sz="1400" b="0" i="0" u="none" strike="noStrike" dirty="0">
                        <a:solidFill>
                          <a:srgbClr val="000000"/>
                        </a:solidFill>
                        <a:effectLst/>
                        <a:latin typeface="Calibri" panose="020F0502020204030204" pitchFamily="34" charset="0"/>
                      </a:endParaRPr>
                    </a:p>
                  </a:txBody>
                  <a:tcPr marL="8439" marR="8439" marT="8439" marB="0" anchor="b"/>
                </a:tc>
                <a:extLst>
                  <a:ext uri="{0D108BD9-81ED-4DB2-BD59-A6C34878D82A}">
                    <a16:rowId xmlns:a16="http://schemas.microsoft.com/office/drawing/2014/main" val="28530950"/>
                  </a:ext>
                </a:extLst>
              </a:tr>
            </a:tbl>
          </a:graphicData>
        </a:graphic>
      </p:graphicFrame>
      <p:sp>
        <p:nvSpPr>
          <p:cNvPr id="4" name="Text Placeholder 4">
            <a:extLst>
              <a:ext uri="{FF2B5EF4-FFF2-40B4-BE49-F238E27FC236}">
                <a16:creationId xmlns:a16="http://schemas.microsoft.com/office/drawing/2014/main" id="{EC26267F-684E-4254-BD99-D054BE7C2D1C}"/>
              </a:ext>
            </a:extLst>
          </p:cNvPr>
          <p:cNvSpPr txBox="1">
            <a:spLocks/>
          </p:cNvSpPr>
          <p:nvPr/>
        </p:nvSpPr>
        <p:spPr>
          <a:xfrm>
            <a:off x="239681" y="111194"/>
            <a:ext cx="6083533" cy="576262"/>
          </a:xfrm>
          <a:prstGeom prst="rect">
            <a:avLst/>
          </a:prstGeom>
        </p:spPr>
        <p:txBody>
          <a:bodyPr vert="horz" lIns="91440" tIns="45720" rIns="91440" bIns="45720" rtlCol="0" anchor="b">
            <a:noAutofit/>
          </a:bodyPr>
          <a:lstStyle>
            <a:lvl1pPr marL="0" indent="0" algn="l" defTabSz="457200" rtl="0" eaLnBrk="1" latinLnBrk="0" hangingPunct="1">
              <a:spcBef>
                <a:spcPts val="1000"/>
              </a:spcBef>
              <a:spcAft>
                <a:spcPts val="0"/>
              </a:spcAft>
              <a:buClr>
                <a:schemeClr val="accent1"/>
              </a:buClr>
              <a:buSzPct val="80000"/>
              <a:buFont typeface="Wingdings 3" charset="2"/>
              <a:buNone/>
              <a:defRPr sz="2400" b="0" i="0" kern="1200">
                <a:solidFill>
                  <a:schemeClr val="accent1"/>
                </a:solidFill>
                <a:latin typeface="+mj-lt"/>
                <a:ea typeface="+mj-ea"/>
                <a:cs typeface="+mj-cs"/>
              </a:defRPr>
            </a:lvl1pPr>
            <a:lvl2pPr marL="457200" indent="0" algn="l" defTabSz="457200" rtl="0" eaLnBrk="1" latinLnBrk="0" hangingPunct="1">
              <a:spcBef>
                <a:spcPts val="1000"/>
              </a:spcBef>
              <a:spcAft>
                <a:spcPts val="0"/>
              </a:spcAft>
              <a:buClr>
                <a:schemeClr val="accent1"/>
              </a:buClr>
              <a:buSzPct val="80000"/>
              <a:buFont typeface="Wingdings 3" charset="2"/>
              <a:buNone/>
              <a:defRPr sz="2000" b="1" i="0" kern="1200">
                <a:solidFill>
                  <a:schemeClr val="tx1"/>
                </a:solidFill>
                <a:latin typeface="+mj-lt"/>
                <a:ea typeface="+mj-ea"/>
                <a:cs typeface="+mj-cs"/>
              </a:defRPr>
            </a:lvl2pPr>
            <a:lvl3pPr marL="914400" indent="0" algn="l" defTabSz="457200" rtl="0" eaLnBrk="1" latinLnBrk="0" hangingPunct="1">
              <a:spcBef>
                <a:spcPts val="1000"/>
              </a:spcBef>
              <a:spcAft>
                <a:spcPts val="0"/>
              </a:spcAft>
              <a:buClr>
                <a:schemeClr val="accent1"/>
              </a:buClr>
              <a:buSzPct val="80000"/>
              <a:buFont typeface="Wingdings 3" charset="2"/>
              <a:buNone/>
              <a:defRPr sz="1800" b="1" i="0" kern="1200">
                <a:solidFill>
                  <a:schemeClr val="tx1"/>
                </a:solidFill>
                <a:latin typeface="+mj-lt"/>
                <a:ea typeface="+mj-ea"/>
                <a:cs typeface="+mj-cs"/>
              </a:defRPr>
            </a:lvl3pPr>
            <a:lvl4pPr marL="1371600" indent="0" algn="l" defTabSz="457200" rtl="0" eaLnBrk="1" latinLnBrk="0" hangingPunct="1">
              <a:spcBef>
                <a:spcPts val="1000"/>
              </a:spcBef>
              <a:spcAft>
                <a:spcPts val="0"/>
              </a:spcAft>
              <a:buClr>
                <a:schemeClr val="accent1"/>
              </a:buClr>
              <a:buSzPct val="80000"/>
              <a:buFont typeface="Wingdings 3" charset="2"/>
              <a:buNone/>
              <a:defRPr sz="1600" b="1" i="0" kern="1200">
                <a:solidFill>
                  <a:schemeClr val="tx1"/>
                </a:solidFill>
                <a:latin typeface="+mj-lt"/>
                <a:ea typeface="+mj-ea"/>
                <a:cs typeface="+mj-cs"/>
              </a:defRPr>
            </a:lvl4pPr>
            <a:lvl5pPr marL="1828800" indent="0" algn="l" defTabSz="457200" rtl="0" eaLnBrk="1" latinLnBrk="0" hangingPunct="1">
              <a:spcBef>
                <a:spcPts val="1000"/>
              </a:spcBef>
              <a:spcAft>
                <a:spcPts val="0"/>
              </a:spcAft>
              <a:buClr>
                <a:schemeClr val="accent1"/>
              </a:buClr>
              <a:buSzPct val="80000"/>
              <a:buFont typeface="Wingdings 3" charset="2"/>
              <a:buNone/>
              <a:defRPr sz="1600" b="1" i="0" kern="1200">
                <a:solidFill>
                  <a:schemeClr val="tx1"/>
                </a:solidFill>
                <a:latin typeface="+mj-lt"/>
                <a:ea typeface="+mj-ea"/>
                <a:cs typeface="+mj-cs"/>
              </a:defRPr>
            </a:lvl5pPr>
            <a:lvl6pPr marL="2286000" indent="0" algn="l" defTabSz="457200" rtl="0" eaLnBrk="1" latinLnBrk="0" hangingPunct="1">
              <a:spcBef>
                <a:spcPts val="1000"/>
              </a:spcBef>
              <a:spcAft>
                <a:spcPts val="0"/>
              </a:spcAft>
              <a:buClr>
                <a:schemeClr val="accent1"/>
              </a:buClr>
              <a:buSzPct val="80000"/>
              <a:buFont typeface="Wingdings 3" charset="2"/>
              <a:buNone/>
              <a:defRPr sz="1600" b="1" i="0" kern="1200">
                <a:solidFill>
                  <a:schemeClr val="tx1"/>
                </a:solidFill>
                <a:latin typeface="+mj-lt"/>
                <a:ea typeface="+mj-ea"/>
                <a:cs typeface="+mj-cs"/>
              </a:defRPr>
            </a:lvl6pPr>
            <a:lvl7pPr marL="2743200" indent="0" algn="l" defTabSz="457200" rtl="0" eaLnBrk="1" latinLnBrk="0" hangingPunct="1">
              <a:spcBef>
                <a:spcPts val="1000"/>
              </a:spcBef>
              <a:spcAft>
                <a:spcPts val="0"/>
              </a:spcAft>
              <a:buClr>
                <a:schemeClr val="accent1"/>
              </a:buClr>
              <a:buSzPct val="80000"/>
              <a:buFont typeface="Wingdings 3" charset="2"/>
              <a:buNone/>
              <a:defRPr sz="1600" b="1" i="0" kern="1200">
                <a:solidFill>
                  <a:schemeClr val="tx1"/>
                </a:solidFill>
                <a:latin typeface="+mj-lt"/>
                <a:ea typeface="+mj-ea"/>
                <a:cs typeface="+mj-cs"/>
              </a:defRPr>
            </a:lvl7pPr>
            <a:lvl8pPr marL="3200400" indent="0" algn="l" defTabSz="457200" rtl="0" eaLnBrk="1" latinLnBrk="0" hangingPunct="1">
              <a:spcBef>
                <a:spcPts val="1000"/>
              </a:spcBef>
              <a:spcAft>
                <a:spcPts val="0"/>
              </a:spcAft>
              <a:buClr>
                <a:schemeClr val="accent1"/>
              </a:buClr>
              <a:buSzPct val="80000"/>
              <a:buFont typeface="Wingdings 3" charset="2"/>
              <a:buNone/>
              <a:defRPr sz="1600" b="1" i="0" kern="1200">
                <a:solidFill>
                  <a:schemeClr val="tx1"/>
                </a:solidFill>
                <a:latin typeface="+mj-lt"/>
                <a:ea typeface="+mj-ea"/>
                <a:cs typeface="+mj-cs"/>
              </a:defRPr>
            </a:lvl8pPr>
            <a:lvl9pPr marL="3657600" indent="0" algn="l" defTabSz="457200" rtl="0" eaLnBrk="1" latinLnBrk="0" hangingPunct="1">
              <a:spcBef>
                <a:spcPts val="1000"/>
              </a:spcBef>
              <a:spcAft>
                <a:spcPts val="0"/>
              </a:spcAft>
              <a:buClr>
                <a:schemeClr val="accent1"/>
              </a:buClr>
              <a:buSzPct val="80000"/>
              <a:buFont typeface="Wingdings 3" charset="2"/>
              <a:buNone/>
              <a:defRPr sz="1600" b="1" i="0" kern="1200">
                <a:solidFill>
                  <a:schemeClr val="tx1"/>
                </a:solidFill>
                <a:latin typeface="+mj-lt"/>
                <a:ea typeface="+mj-ea"/>
                <a:cs typeface="+mj-cs"/>
              </a:defRPr>
            </a:lvl9pPr>
          </a:lstStyle>
          <a:p>
            <a:r>
              <a:rPr lang="en-US" sz="2000" b="1" dirty="0"/>
              <a:t>Values and Pounds High Variation – not a full listing</a:t>
            </a:r>
          </a:p>
          <a:p>
            <a:r>
              <a:rPr lang="en-US" sz="2000" b="1" dirty="0"/>
              <a:t>140 cities with CV&gt;100% for values; 127 for pounds</a:t>
            </a:r>
          </a:p>
        </p:txBody>
      </p:sp>
      <p:graphicFrame>
        <p:nvGraphicFramePr>
          <p:cNvPr id="5" name="Table 4">
            <a:extLst>
              <a:ext uri="{FF2B5EF4-FFF2-40B4-BE49-F238E27FC236}">
                <a16:creationId xmlns:a16="http://schemas.microsoft.com/office/drawing/2014/main" id="{D22EA9C1-599D-42B6-BEC2-2EADEC781B46}"/>
              </a:ext>
            </a:extLst>
          </p:cNvPr>
          <p:cNvGraphicFramePr>
            <a:graphicFrameLocks noGrp="1"/>
          </p:cNvGraphicFramePr>
          <p:nvPr>
            <p:extLst>
              <p:ext uri="{D42A27DB-BD31-4B8C-83A1-F6EECF244321}">
                <p14:modId xmlns:p14="http://schemas.microsoft.com/office/powerpoint/2010/main" val="351191603"/>
              </p:ext>
            </p:extLst>
          </p:nvPr>
        </p:nvGraphicFramePr>
        <p:xfrm>
          <a:off x="6323214" y="111194"/>
          <a:ext cx="5602779" cy="6003710"/>
        </p:xfrm>
        <a:graphic>
          <a:graphicData uri="http://schemas.openxmlformats.org/drawingml/2006/table">
            <a:tbl>
              <a:tblPr>
                <a:tableStyleId>{5C22544A-7EE6-4342-B048-85BDC9FD1C3A}</a:tableStyleId>
              </a:tblPr>
              <a:tblGrid>
                <a:gridCol w="1916777">
                  <a:extLst>
                    <a:ext uri="{9D8B030D-6E8A-4147-A177-3AD203B41FA5}">
                      <a16:colId xmlns:a16="http://schemas.microsoft.com/office/drawing/2014/main" val="2906147867"/>
                    </a:ext>
                  </a:extLst>
                </a:gridCol>
                <a:gridCol w="571500">
                  <a:extLst>
                    <a:ext uri="{9D8B030D-6E8A-4147-A177-3AD203B41FA5}">
                      <a16:colId xmlns:a16="http://schemas.microsoft.com/office/drawing/2014/main" val="3955789928"/>
                    </a:ext>
                  </a:extLst>
                </a:gridCol>
                <a:gridCol w="1226127">
                  <a:extLst>
                    <a:ext uri="{9D8B030D-6E8A-4147-A177-3AD203B41FA5}">
                      <a16:colId xmlns:a16="http://schemas.microsoft.com/office/drawing/2014/main" val="813619980"/>
                    </a:ext>
                  </a:extLst>
                </a:gridCol>
                <a:gridCol w="997527">
                  <a:extLst>
                    <a:ext uri="{9D8B030D-6E8A-4147-A177-3AD203B41FA5}">
                      <a16:colId xmlns:a16="http://schemas.microsoft.com/office/drawing/2014/main" val="4283290695"/>
                    </a:ext>
                  </a:extLst>
                </a:gridCol>
                <a:gridCol w="890848">
                  <a:extLst>
                    <a:ext uri="{9D8B030D-6E8A-4147-A177-3AD203B41FA5}">
                      <a16:colId xmlns:a16="http://schemas.microsoft.com/office/drawing/2014/main" val="995286802"/>
                    </a:ext>
                  </a:extLst>
                </a:gridCol>
              </a:tblGrid>
              <a:tr h="344586">
                <a:tc>
                  <a:txBody>
                    <a:bodyPr/>
                    <a:lstStyle/>
                    <a:p>
                      <a:pPr algn="l" fontAlgn="b"/>
                      <a:r>
                        <a:rPr lang="en-US" sz="1200" u="none" strike="noStrike" dirty="0" err="1">
                          <a:effectLst/>
                          <a:latin typeface="Arial" panose="020B0604020202020204" pitchFamily="34" charset="0"/>
                          <a:cs typeface="Arial" panose="020B0604020202020204" pitchFamily="34" charset="0"/>
                        </a:rPr>
                        <a:t>dealer_city</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6152" marR="6152" marT="6152" marB="0" anchor="b"/>
                </a:tc>
                <a:tc>
                  <a:txBody>
                    <a:bodyPr/>
                    <a:lstStyle/>
                    <a:p>
                      <a:pPr algn="l" fontAlgn="b"/>
                      <a:r>
                        <a:rPr lang="en-US" sz="1200" u="none" strike="noStrike" dirty="0">
                          <a:effectLst/>
                          <a:latin typeface="Arial" panose="020B0604020202020204" pitchFamily="34" charset="0"/>
                          <a:cs typeface="Arial" panose="020B0604020202020204" pitchFamily="34" charset="0"/>
                        </a:rPr>
                        <a:t>state</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6152" marR="6152" marT="6152" marB="0" anchor="b"/>
                </a:tc>
                <a:tc>
                  <a:txBody>
                    <a:bodyPr/>
                    <a:lstStyle/>
                    <a:p>
                      <a:pPr algn="l" fontAlgn="b"/>
                      <a:r>
                        <a:rPr lang="en-US" sz="1200" u="none" strike="noStrike">
                          <a:effectLst/>
                          <a:latin typeface="Arial" panose="020B0604020202020204" pitchFamily="34" charset="0"/>
                          <a:cs typeface="Arial" panose="020B0604020202020204" pitchFamily="34" charset="0"/>
                        </a:rPr>
                        <a:t>Mean_Total_lbs</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6152" marR="6152" marT="6152" marB="0" anchor="b"/>
                </a:tc>
                <a:tc>
                  <a:txBody>
                    <a:bodyPr/>
                    <a:lstStyle/>
                    <a:p>
                      <a:pPr algn="l" fontAlgn="b"/>
                      <a:r>
                        <a:rPr lang="en-US" sz="1200" u="none" strike="noStrike">
                          <a:effectLst/>
                          <a:latin typeface="Arial" panose="020B0604020202020204" pitchFamily="34" charset="0"/>
                          <a:cs typeface="Arial" panose="020B0604020202020204" pitchFamily="34" charset="0"/>
                        </a:rPr>
                        <a:t>SD_Total_lbs</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6152" marR="6152" marT="6152" marB="0" anchor="b"/>
                </a:tc>
                <a:tc>
                  <a:txBody>
                    <a:bodyPr/>
                    <a:lstStyle/>
                    <a:p>
                      <a:pPr algn="l" fontAlgn="b"/>
                      <a:r>
                        <a:rPr lang="en-US" sz="1200" u="none" strike="noStrike" dirty="0" err="1">
                          <a:effectLst/>
                          <a:latin typeface="Arial" panose="020B0604020202020204" pitchFamily="34" charset="0"/>
                          <a:cs typeface="Arial" panose="020B0604020202020204" pitchFamily="34" charset="0"/>
                        </a:rPr>
                        <a:t>CoefVar_lbs</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6152" marR="6152" marT="6152" marB="0" anchor="b"/>
                </a:tc>
                <a:extLst>
                  <a:ext uri="{0D108BD9-81ED-4DB2-BD59-A6C34878D82A}">
                    <a16:rowId xmlns:a16="http://schemas.microsoft.com/office/drawing/2014/main" val="2639623983"/>
                  </a:ext>
                </a:extLst>
              </a:tr>
              <a:tr h="175143">
                <a:tc>
                  <a:txBody>
                    <a:bodyPr/>
                    <a:lstStyle/>
                    <a:p>
                      <a:pPr algn="l" fontAlgn="b"/>
                      <a:r>
                        <a:rPr lang="en-US" sz="1200" u="none" strike="noStrike" dirty="0">
                          <a:effectLst/>
                          <a:latin typeface="Arial" panose="020B0604020202020204" pitchFamily="34" charset="0"/>
                          <a:cs typeface="Arial" panose="020B0604020202020204" pitchFamily="34" charset="0"/>
                        </a:rPr>
                        <a:t>EUNICE</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6152" marR="6152" marT="6152" marB="0" anchor="b"/>
                </a:tc>
                <a:tc>
                  <a:txBody>
                    <a:bodyPr/>
                    <a:lstStyle/>
                    <a:p>
                      <a:pPr algn="l" fontAlgn="b"/>
                      <a:r>
                        <a:rPr lang="en-US" sz="1200" u="none" strike="noStrike" dirty="0">
                          <a:effectLst/>
                          <a:latin typeface="Arial" panose="020B0604020202020204" pitchFamily="34" charset="0"/>
                          <a:cs typeface="Arial" panose="020B0604020202020204" pitchFamily="34" charset="0"/>
                        </a:rPr>
                        <a:t>LA</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6152" marR="6152" marT="6152" marB="0" anchor="b"/>
                </a:tc>
                <a:tc>
                  <a:txBody>
                    <a:bodyPr/>
                    <a:lstStyle/>
                    <a:p>
                      <a:pPr algn="r" fontAlgn="b"/>
                      <a:r>
                        <a:rPr lang="en-US" sz="1200" u="none" strike="noStrike" dirty="0">
                          <a:effectLst/>
                          <a:latin typeface="Arial" panose="020B0604020202020204" pitchFamily="34" charset="0"/>
                          <a:cs typeface="Arial" panose="020B0604020202020204" pitchFamily="34" charset="0"/>
                        </a:rPr>
                        <a:t>62938.8947</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6152" marR="6152" marT="6152" marB="0" anchor="b"/>
                </a:tc>
                <a:tc>
                  <a:txBody>
                    <a:bodyPr/>
                    <a:lstStyle/>
                    <a:p>
                      <a:pPr algn="r" fontAlgn="b"/>
                      <a:r>
                        <a:rPr lang="en-US" sz="1200" u="none" strike="noStrike">
                          <a:effectLst/>
                          <a:latin typeface="Arial" panose="020B0604020202020204" pitchFamily="34" charset="0"/>
                          <a:cs typeface="Arial" panose="020B0604020202020204" pitchFamily="34" charset="0"/>
                        </a:rPr>
                        <a:t>243130.268</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6152" marR="6152" marT="6152" marB="0" anchor="b"/>
                </a:tc>
                <a:tc>
                  <a:txBody>
                    <a:bodyPr/>
                    <a:lstStyle/>
                    <a:p>
                      <a:pPr algn="l" fontAlgn="b"/>
                      <a:r>
                        <a:rPr lang="en-US" sz="1200" u="none" strike="noStrike" dirty="0">
                          <a:effectLst/>
                          <a:latin typeface="Arial" panose="020B0604020202020204" pitchFamily="34" charset="0"/>
                          <a:cs typeface="Arial" panose="020B0604020202020204" pitchFamily="34" charset="0"/>
                        </a:rPr>
                        <a:t>386.3</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6152" marR="6152" marT="6152" marB="0" anchor="b"/>
                </a:tc>
                <a:extLst>
                  <a:ext uri="{0D108BD9-81ED-4DB2-BD59-A6C34878D82A}">
                    <a16:rowId xmlns:a16="http://schemas.microsoft.com/office/drawing/2014/main" val="2950264793"/>
                  </a:ext>
                </a:extLst>
              </a:tr>
              <a:tr h="175143">
                <a:tc>
                  <a:txBody>
                    <a:bodyPr/>
                    <a:lstStyle/>
                    <a:p>
                      <a:pPr algn="l" fontAlgn="b"/>
                      <a:r>
                        <a:rPr lang="en-US" sz="1200" u="none" strike="noStrike" dirty="0">
                          <a:effectLst/>
                          <a:latin typeface="Arial" panose="020B0604020202020204" pitchFamily="34" charset="0"/>
                          <a:cs typeface="Arial" panose="020B0604020202020204" pitchFamily="34" charset="0"/>
                        </a:rPr>
                        <a:t>BASILE</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6152" marR="6152" marT="6152" marB="0" anchor="b"/>
                </a:tc>
                <a:tc>
                  <a:txBody>
                    <a:bodyPr/>
                    <a:lstStyle/>
                    <a:p>
                      <a:pPr algn="l" fontAlgn="b"/>
                      <a:r>
                        <a:rPr lang="en-US" sz="1200" u="none" strike="noStrike">
                          <a:effectLst/>
                          <a:latin typeface="Arial" panose="020B0604020202020204" pitchFamily="34" charset="0"/>
                          <a:cs typeface="Arial" panose="020B0604020202020204" pitchFamily="34" charset="0"/>
                        </a:rPr>
                        <a:t>LA</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6152" marR="6152" marT="6152" marB="0" anchor="b"/>
                </a:tc>
                <a:tc>
                  <a:txBody>
                    <a:bodyPr/>
                    <a:lstStyle/>
                    <a:p>
                      <a:pPr algn="r" fontAlgn="b"/>
                      <a:r>
                        <a:rPr lang="en-US" sz="1200" u="none" strike="noStrike" dirty="0">
                          <a:effectLst/>
                          <a:latin typeface="Arial" panose="020B0604020202020204" pitchFamily="34" charset="0"/>
                          <a:cs typeface="Arial" panose="020B0604020202020204" pitchFamily="34" charset="0"/>
                        </a:rPr>
                        <a:t>79714.8824</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6152" marR="6152" marT="6152" marB="0" anchor="b"/>
                </a:tc>
                <a:tc>
                  <a:txBody>
                    <a:bodyPr/>
                    <a:lstStyle/>
                    <a:p>
                      <a:pPr algn="r" fontAlgn="b"/>
                      <a:r>
                        <a:rPr lang="en-US" sz="1200" u="none" strike="noStrike">
                          <a:effectLst/>
                          <a:latin typeface="Arial" panose="020B0604020202020204" pitchFamily="34" charset="0"/>
                          <a:cs typeface="Arial" panose="020B0604020202020204" pitchFamily="34" charset="0"/>
                        </a:rPr>
                        <a:t>274881.385</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6152" marR="6152" marT="6152" marB="0" anchor="b"/>
                </a:tc>
                <a:tc>
                  <a:txBody>
                    <a:bodyPr/>
                    <a:lstStyle/>
                    <a:p>
                      <a:pPr algn="l" fontAlgn="b"/>
                      <a:r>
                        <a:rPr lang="en-US" sz="1200" u="none" strike="noStrike" dirty="0">
                          <a:effectLst/>
                          <a:latin typeface="Arial" panose="020B0604020202020204" pitchFamily="34" charset="0"/>
                          <a:cs typeface="Arial" panose="020B0604020202020204" pitchFamily="34" charset="0"/>
                        </a:rPr>
                        <a:t>344.83</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6152" marR="6152" marT="6152" marB="0" anchor="b"/>
                </a:tc>
                <a:extLst>
                  <a:ext uri="{0D108BD9-81ED-4DB2-BD59-A6C34878D82A}">
                    <a16:rowId xmlns:a16="http://schemas.microsoft.com/office/drawing/2014/main" val="129909395"/>
                  </a:ext>
                </a:extLst>
              </a:tr>
              <a:tr h="344586">
                <a:tc>
                  <a:txBody>
                    <a:bodyPr/>
                    <a:lstStyle/>
                    <a:p>
                      <a:pPr algn="l" fontAlgn="b"/>
                      <a:r>
                        <a:rPr lang="en-US" sz="1200" u="none" strike="noStrike" dirty="0">
                          <a:effectLst/>
                          <a:latin typeface="Arial" panose="020B0604020202020204" pitchFamily="34" charset="0"/>
                          <a:cs typeface="Arial" panose="020B0604020202020204" pitchFamily="34" charset="0"/>
                        </a:rPr>
                        <a:t>WINTER HAVEN</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6152" marR="6152" marT="6152" marB="0" anchor="b"/>
                </a:tc>
                <a:tc>
                  <a:txBody>
                    <a:bodyPr/>
                    <a:lstStyle/>
                    <a:p>
                      <a:pPr algn="l" fontAlgn="b"/>
                      <a:r>
                        <a:rPr lang="en-US" sz="1200" u="none" strike="noStrike">
                          <a:effectLst/>
                          <a:latin typeface="Arial" panose="020B0604020202020204" pitchFamily="34" charset="0"/>
                          <a:cs typeface="Arial" panose="020B0604020202020204" pitchFamily="34" charset="0"/>
                        </a:rPr>
                        <a:t>FL</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6152" marR="6152" marT="6152" marB="0" anchor="b"/>
                </a:tc>
                <a:tc>
                  <a:txBody>
                    <a:bodyPr/>
                    <a:lstStyle/>
                    <a:p>
                      <a:pPr algn="r" fontAlgn="b"/>
                      <a:r>
                        <a:rPr lang="en-US" sz="1200" u="none" strike="noStrike">
                          <a:effectLst/>
                          <a:latin typeface="Arial" panose="020B0604020202020204" pitchFamily="34" charset="0"/>
                          <a:cs typeface="Arial" panose="020B0604020202020204" pitchFamily="34" charset="0"/>
                        </a:rPr>
                        <a:t>572.889091</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6152" marR="6152" marT="6152" marB="0" anchor="b"/>
                </a:tc>
                <a:tc>
                  <a:txBody>
                    <a:bodyPr/>
                    <a:lstStyle/>
                    <a:p>
                      <a:pPr algn="r" fontAlgn="b"/>
                      <a:r>
                        <a:rPr lang="en-US" sz="1200" u="none" strike="noStrike" dirty="0">
                          <a:effectLst/>
                          <a:latin typeface="Arial" panose="020B0604020202020204" pitchFamily="34" charset="0"/>
                          <a:cs typeface="Arial" panose="020B0604020202020204" pitchFamily="34" charset="0"/>
                        </a:rPr>
                        <a:t>1770.19998</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6152" marR="6152" marT="6152" marB="0" anchor="b"/>
                </a:tc>
                <a:tc>
                  <a:txBody>
                    <a:bodyPr/>
                    <a:lstStyle/>
                    <a:p>
                      <a:pPr algn="l" fontAlgn="b"/>
                      <a:r>
                        <a:rPr lang="en-US" sz="1200" u="none" strike="noStrike" dirty="0">
                          <a:effectLst/>
                          <a:latin typeface="Arial" panose="020B0604020202020204" pitchFamily="34" charset="0"/>
                          <a:cs typeface="Arial" panose="020B0604020202020204" pitchFamily="34" charset="0"/>
                        </a:rPr>
                        <a:t>309</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6152" marR="6152" marT="6152" marB="0" anchor="b"/>
                </a:tc>
                <a:extLst>
                  <a:ext uri="{0D108BD9-81ED-4DB2-BD59-A6C34878D82A}">
                    <a16:rowId xmlns:a16="http://schemas.microsoft.com/office/drawing/2014/main" val="218049615"/>
                  </a:ext>
                </a:extLst>
              </a:tr>
              <a:tr h="175143">
                <a:tc>
                  <a:txBody>
                    <a:bodyPr/>
                    <a:lstStyle/>
                    <a:p>
                      <a:pPr algn="l" fontAlgn="b"/>
                      <a:r>
                        <a:rPr lang="en-US" sz="1200" u="none" strike="noStrike" dirty="0">
                          <a:effectLst/>
                          <a:latin typeface="Arial" panose="020B0604020202020204" pitchFamily="34" charset="0"/>
                          <a:cs typeface="Arial" panose="020B0604020202020204" pitchFamily="34" charset="0"/>
                        </a:rPr>
                        <a:t>BELLE ROSE</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6152" marR="6152" marT="6152" marB="0" anchor="b"/>
                </a:tc>
                <a:tc>
                  <a:txBody>
                    <a:bodyPr/>
                    <a:lstStyle/>
                    <a:p>
                      <a:pPr algn="l" fontAlgn="b"/>
                      <a:r>
                        <a:rPr lang="en-US" sz="1200" u="none" strike="noStrike">
                          <a:effectLst/>
                          <a:latin typeface="Arial" panose="020B0604020202020204" pitchFamily="34" charset="0"/>
                          <a:cs typeface="Arial" panose="020B0604020202020204" pitchFamily="34" charset="0"/>
                        </a:rPr>
                        <a:t>LA</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6152" marR="6152" marT="6152" marB="0" anchor="b"/>
                </a:tc>
                <a:tc>
                  <a:txBody>
                    <a:bodyPr/>
                    <a:lstStyle/>
                    <a:p>
                      <a:pPr algn="r" fontAlgn="b"/>
                      <a:r>
                        <a:rPr lang="en-US" sz="1200" u="none" strike="noStrike">
                          <a:effectLst/>
                          <a:latin typeface="Arial" panose="020B0604020202020204" pitchFamily="34" charset="0"/>
                          <a:cs typeface="Arial" panose="020B0604020202020204" pitchFamily="34" charset="0"/>
                        </a:rPr>
                        <a:t>3010</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6152" marR="6152" marT="6152" marB="0" anchor="b"/>
                </a:tc>
                <a:tc>
                  <a:txBody>
                    <a:bodyPr/>
                    <a:lstStyle/>
                    <a:p>
                      <a:pPr algn="r" fontAlgn="b"/>
                      <a:r>
                        <a:rPr lang="en-US" sz="1200" u="none" strike="noStrike" dirty="0">
                          <a:effectLst/>
                          <a:latin typeface="Arial" panose="020B0604020202020204" pitchFamily="34" charset="0"/>
                          <a:cs typeface="Arial" panose="020B0604020202020204" pitchFamily="34" charset="0"/>
                        </a:rPr>
                        <a:t>8802.40788</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6152" marR="6152" marT="6152" marB="0" anchor="b"/>
                </a:tc>
                <a:tc>
                  <a:txBody>
                    <a:bodyPr/>
                    <a:lstStyle/>
                    <a:p>
                      <a:pPr algn="l" fontAlgn="b"/>
                      <a:r>
                        <a:rPr lang="en-US" sz="1200" u="none" strike="noStrike" dirty="0">
                          <a:effectLst/>
                          <a:latin typeface="Arial" panose="020B0604020202020204" pitchFamily="34" charset="0"/>
                          <a:cs typeface="Arial" panose="020B0604020202020204" pitchFamily="34" charset="0"/>
                        </a:rPr>
                        <a:t>292.44</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6152" marR="6152" marT="6152" marB="0" anchor="b"/>
                </a:tc>
                <a:extLst>
                  <a:ext uri="{0D108BD9-81ED-4DB2-BD59-A6C34878D82A}">
                    <a16:rowId xmlns:a16="http://schemas.microsoft.com/office/drawing/2014/main" val="1796677691"/>
                  </a:ext>
                </a:extLst>
              </a:tr>
              <a:tr h="175143">
                <a:tc>
                  <a:txBody>
                    <a:bodyPr/>
                    <a:lstStyle/>
                    <a:p>
                      <a:pPr algn="l" fontAlgn="b"/>
                      <a:r>
                        <a:rPr lang="en-US" sz="1200" u="none" strike="noStrike" dirty="0">
                          <a:effectLst/>
                          <a:latin typeface="Arial" panose="020B0604020202020204" pitchFamily="34" charset="0"/>
                          <a:cs typeface="Arial" panose="020B0604020202020204" pitchFamily="34" charset="0"/>
                        </a:rPr>
                        <a:t>SANIBEL</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6152" marR="6152" marT="6152" marB="0" anchor="b"/>
                </a:tc>
                <a:tc>
                  <a:txBody>
                    <a:bodyPr/>
                    <a:lstStyle/>
                    <a:p>
                      <a:pPr algn="l" fontAlgn="b"/>
                      <a:r>
                        <a:rPr lang="en-US" sz="1200" u="none" strike="noStrike">
                          <a:effectLst/>
                          <a:latin typeface="Arial" panose="020B0604020202020204" pitchFamily="34" charset="0"/>
                          <a:cs typeface="Arial" panose="020B0604020202020204" pitchFamily="34" charset="0"/>
                        </a:rPr>
                        <a:t>FL</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6152" marR="6152" marT="6152" marB="0" anchor="b"/>
                </a:tc>
                <a:tc>
                  <a:txBody>
                    <a:bodyPr/>
                    <a:lstStyle/>
                    <a:p>
                      <a:pPr algn="r" fontAlgn="b"/>
                      <a:r>
                        <a:rPr lang="en-US" sz="1200" u="none" strike="noStrike">
                          <a:effectLst/>
                          <a:latin typeface="Arial" panose="020B0604020202020204" pitchFamily="34" charset="0"/>
                          <a:cs typeface="Arial" panose="020B0604020202020204" pitchFamily="34" charset="0"/>
                        </a:rPr>
                        <a:t>7707.8</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6152" marR="6152" marT="6152" marB="0" anchor="b"/>
                </a:tc>
                <a:tc>
                  <a:txBody>
                    <a:bodyPr/>
                    <a:lstStyle/>
                    <a:p>
                      <a:pPr algn="r" fontAlgn="b"/>
                      <a:r>
                        <a:rPr lang="en-US" sz="1200" u="none" strike="noStrike">
                          <a:effectLst/>
                          <a:latin typeface="Arial" panose="020B0604020202020204" pitchFamily="34" charset="0"/>
                          <a:cs typeface="Arial" panose="020B0604020202020204" pitchFamily="34" charset="0"/>
                        </a:rPr>
                        <a:t>21941.5763</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6152" marR="6152" marT="6152" marB="0" anchor="b"/>
                </a:tc>
                <a:tc>
                  <a:txBody>
                    <a:bodyPr/>
                    <a:lstStyle/>
                    <a:p>
                      <a:pPr algn="l" fontAlgn="b"/>
                      <a:r>
                        <a:rPr lang="en-US" sz="1200" u="none" strike="noStrike" dirty="0">
                          <a:effectLst/>
                          <a:latin typeface="Arial" panose="020B0604020202020204" pitchFamily="34" charset="0"/>
                          <a:cs typeface="Arial" panose="020B0604020202020204" pitchFamily="34" charset="0"/>
                        </a:rPr>
                        <a:t>284.67</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6152" marR="6152" marT="6152" marB="0" anchor="b"/>
                </a:tc>
                <a:extLst>
                  <a:ext uri="{0D108BD9-81ED-4DB2-BD59-A6C34878D82A}">
                    <a16:rowId xmlns:a16="http://schemas.microsoft.com/office/drawing/2014/main" val="2385071397"/>
                  </a:ext>
                </a:extLst>
              </a:tr>
              <a:tr h="344586">
                <a:tc>
                  <a:txBody>
                    <a:bodyPr/>
                    <a:lstStyle/>
                    <a:p>
                      <a:pPr algn="l" fontAlgn="b"/>
                      <a:r>
                        <a:rPr lang="en-US" sz="1200" u="none" strike="noStrike" dirty="0">
                          <a:effectLst/>
                          <a:latin typeface="Arial" panose="020B0604020202020204" pitchFamily="34" charset="0"/>
                          <a:cs typeface="Arial" panose="020B0604020202020204" pitchFamily="34" charset="0"/>
                        </a:rPr>
                        <a:t>PANAMA CITY BEACH</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6152" marR="6152" marT="6152" marB="0" anchor="b"/>
                </a:tc>
                <a:tc>
                  <a:txBody>
                    <a:bodyPr/>
                    <a:lstStyle/>
                    <a:p>
                      <a:pPr algn="l" fontAlgn="b"/>
                      <a:r>
                        <a:rPr lang="en-US" sz="1200" u="none" strike="noStrike" dirty="0">
                          <a:effectLst/>
                          <a:latin typeface="Arial" panose="020B0604020202020204" pitchFamily="34" charset="0"/>
                          <a:cs typeface="Arial" panose="020B0604020202020204" pitchFamily="34" charset="0"/>
                        </a:rPr>
                        <a:t>FL</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6152" marR="6152" marT="6152" marB="0" anchor="b"/>
                </a:tc>
                <a:tc>
                  <a:txBody>
                    <a:bodyPr/>
                    <a:lstStyle/>
                    <a:p>
                      <a:pPr algn="r" fontAlgn="b"/>
                      <a:r>
                        <a:rPr lang="en-US" sz="1200" u="none" strike="noStrike">
                          <a:effectLst/>
                          <a:latin typeface="Arial" panose="020B0604020202020204" pitchFamily="34" charset="0"/>
                          <a:cs typeface="Arial" panose="020B0604020202020204" pitchFamily="34" charset="0"/>
                        </a:rPr>
                        <a:t>66544.8643</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6152" marR="6152" marT="6152" marB="0" anchor="b"/>
                </a:tc>
                <a:tc>
                  <a:txBody>
                    <a:bodyPr/>
                    <a:lstStyle/>
                    <a:p>
                      <a:pPr algn="r" fontAlgn="b"/>
                      <a:r>
                        <a:rPr lang="en-US" sz="1200" u="none" strike="noStrike" dirty="0">
                          <a:effectLst/>
                          <a:latin typeface="Arial" panose="020B0604020202020204" pitchFamily="34" charset="0"/>
                          <a:cs typeface="Arial" panose="020B0604020202020204" pitchFamily="34" charset="0"/>
                        </a:rPr>
                        <a:t>177602.471</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6152" marR="6152" marT="6152" marB="0" anchor="b"/>
                </a:tc>
                <a:tc>
                  <a:txBody>
                    <a:bodyPr/>
                    <a:lstStyle/>
                    <a:p>
                      <a:pPr algn="l" fontAlgn="b"/>
                      <a:r>
                        <a:rPr lang="en-US" sz="1200" u="none" strike="noStrike" dirty="0">
                          <a:effectLst/>
                          <a:latin typeface="Arial" panose="020B0604020202020204" pitchFamily="34" charset="0"/>
                          <a:cs typeface="Arial" panose="020B0604020202020204" pitchFamily="34" charset="0"/>
                        </a:rPr>
                        <a:t>266.89</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6152" marR="6152" marT="6152" marB="0" anchor="b"/>
                </a:tc>
                <a:extLst>
                  <a:ext uri="{0D108BD9-81ED-4DB2-BD59-A6C34878D82A}">
                    <a16:rowId xmlns:a16="http://schemas.microsoft.com/office/drawing/2014/main" val="744083076"/>
                  </a:ext>
                </a:extLst>
              </a:tr>
              <a:tr h="175143">
                <a:tc>
                  <a:txBody>
                    <a:bodyPr/>
                    <a:lstStyle/>
                    <a:p>
                      <a:pPr algn="l" fontAlgn="b"/>
                      <a:r>
                        <a:rPr lang="en-US" sz="1200" u="none" strike="noStrike">
                          <a:effectLst/>
                          <a:latin typeface="Arial" panose="020B0604020202020204" pitchFamily="34" charset="0"/>
                          <a:cs typeface="Arial" panose="020B0604020202020204" pitchFamily="34" charset="0"/>
                        </a:rPr>
                        <a:t>CREOLE</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6152" marR="6152" marT="6152" marB="0" anchor="b"/>
                </a:tc>
                <a:tc>
                  <a:txBody>
                    <a:bodyPr/>
                    <a:lstStyle/>
                    <a:p>
                      <a:pPr algn="l" fontAlgn="b"/>
                      <a:r>
                        <a:rPr lang="en-US" sz="1200" u="none" strike="noStrike" dirty="0">
                          <a:effectLst/>
                          <a:latin typeface="Arial" panose="020B0604020202020204" pitchFamily="34" charset="0"/>
                          <a:cs typeface="Arial" panose="020B0604020202020204" pitchFamily="34" charset="0"/>
                        </a:rPr>
                        <a:t>LA</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6152" marR="6152" marT="6152" marB="0" anchor="b"/>
                </a:tc>
                <a:tc>
                  <a:txBody>
                    <a:bodyPr/>
                    <a:lstStyle/>
                    <a:p>
                      <a:pPr algn="r" fontAlgn="b"/>
                      <a:r>
                        <a:rPr lang="en-US" sz="1200" u="none" strike="noStrike">
                          <a:effectLst/>
                          <a:latin typeface="Arial" panose="020B0604020202020204" pitchFamily="34" charset="0"/>
                          <a:cs typeface="Arial" panose="020B0604020202020204" pitchFamily="34" charset="0"/>
                        </a:rPr>
                        <a:t>148708.182</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6152" marR="6152" marT="6152" marB="0" anchor="b"/>
                </a:tc>
                <a:tc>
                  <a:txBody>
                    <a:bodyPr/>
                    <a:lstStyle/>
                    <a:p>
                      <a:pPr algn="r" fontAlgn="b"/>
                      <a:r>
                        <a:rPr lang="en-US" sz="1200" u="none" strike="noStrike">
                          <a:effectLst/>
                          <a:latin typeface="Arial" panose="020B0604020202020204" pitchFamily="34" charset="0"/>
                          <a:cs typeface="Arial" panose="020B0604020202020204" pitchFamily="34" charset="0"/>
                        </a:rPr>
                        <a:t>358331.971</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6152" marR="6152" marT="6152" marB="0" anchor="b"/>
                </a:tc>
                <a:tc>
                  <a:txBody>
                    <a:bodyPr/>
                    <a:lstStyle/>
                    <a:p>
                      <a:pPr algn="l" fontAlgn="b"/>
                      <a:r>
                        <a:rPr lang="en-US" sz="1200" u="none" strike="noStrike" dirty="0">
                          <a:effectLst/>
                          <a:latin typeface="Arial" panose="020B0604020202020204" pitchFamily="34" charset="0"/>
                          <a:cs typeface="Arial" panose="020B0604020202020204" pitchFamily="34" charset="0"/>
                        </a:rPr>
                        <a:t>240.96</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6152" marR="6152" marT="6152" marB="0" anchor="b"/>
                </a:tc>
                <a:extLst>
                  <a:ext uri="{0D108BD9-81ED-4DB2-BD59-A6C34878D82A}">
                    <a16:rowId xmlns:a16="http://schemas.microsoft.com/office/drawing/2014/main" val="1241051340"/>
                  </a:ext>
                </a:extLst>
              </a:tr>
              <a:tr h="175143">
                <a:tc>
                  <a:txBody>
                    <a:bodyPr/>
                    <a:lstStyle/>
                    <a:p>
                      <a:pPr algn="l" fontAlgn="b"/>
                      <a:r>
                        <a:rPr lang="en-US" sz="1200" u="none" strike="noStrike">
                          <a:effectLst/>
                          <a:latin typeface="Arial" panose="020B0604020202020204" pitchFamily="34" charset="0"/>
                          <a:cs typeface="Arial" panose="020B0604020202020204" pitchFamily="34" charset="0"/>
                        </a:rPr>
                        <a:t>PALATKA</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6152" marR="6152" marT="6152" marB="0" anchor="b"/>
                </a:tc>
                <a:tc>
                  <a:txBody>
                    <a:bodyPr/>
                    <a:lstStyle/>
                    <a:p>
                      <a:pPr algn="l" fontAlgn="b"/>
                      <a:r>
                        <a:rPr lang="en-US" sz="1200" u="none" strike="noStrike" dirty="0">
                          <a:effectLst/>
                          <a:latin typeface="Arial" panose="020B0604020202020204" pitchFamily="34" charset="0"/>
                          <a:cs typeface="Arial" panose="020B0604020202020204" pitchFamily="34" charset="0"/>
                        </a:rPr>
                        <a:t>FL</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6152" marR="6152" marT="6152" marB="0" anchor="b"/>
                </a:tc>
                <a:tc>
                  <a:txBody>
                    <a:bodyPr/>
                    <a:lstStyle/>
                    <a:p>
                      <a:pPr algn="r" fontAlgn="b"/>
                      <a:r>
                        <a:rPr lang="en-US" sz="1200" u="none" strike="noStrike">
                          <a:effectLst/>
                          <a:latin typeface="Arial" panose="020B0604020202020204" pitchFamily="34" charset="0"/>
                          <a:cs typeface="Arial" panose="020B0604020202020204" pitchFamily="34" charset="0"/>
                        </a:rPr>
                        <a:t>6959.16667</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6152" marR="6152" marT="6152" marB="0" anchor="b"/>
                </a:tc>
                <a:tc>
                  <a:txBody>
                    <a:bodyPr/>
                    <a:lstStyle/>
                    <a:p>
                      <a:pPr algn="r" fontAlgn="b"/>
                      <a:r>
                        <a:rPr lang="en-US" sz="1200" u="none" strike="noStrike">
                          <a:effectLst/>
                          <a:latin typeface="Arial" panose="020B0604020202020204" pitchFamily="34" charset="0"/>
                          <a:cs typeface="Arial" panose="020B0604020202020204" pitchFamily="34" charset="0"/>
                        </a:rPr>
                        <a:t>16345.7597</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6152" marR="6152" marT="6152" marB="0" anchor="b"/>
                </a:tc>
                <a:tc>
                  <a:txBody>
                    <a:bodyPr/>
                    <a:lstStyle/>
                    <a:p>
                      <a:pPr algn="l" fontAlgn="b"/>
                      <a:r>
                        <a:rPr lang="en-US" sz="1200" u="none" strike="noStrike" dirty="0">
                          <a:effectLst/>
                          <a:latin typeface="Arial" panose="020B0604020202020204" pitchFamily="34" charset="0"/>
                          <a:cs typeface="Arial" panose="020B0604020202020204" pitchFamily="34" charset="0"/>
                        </a:rPr>
                        <a:t>234.88</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6152" marR="6152" marT="6152" marB="0" anchor="b"/>
                </a:tc>
                <a:extLst>
                  <a:ext uri="{0D108BD9-81ED-4DB2-BD59-A6C34878D82A}">
                    <a16:rowId xmlns:a16="http://schemas.microsoft.com/office/drawing/2014/main" val="3176972942"/>
                  </a:ext>
                </a:extLst>
              </a:tr>
              <a:tr h="175143">
                <a:tc>
                  <a:txBody>
                    <a:bodyPr/>
                    <a:lstStyle/>
                    <a:p>
                      <a:pPr algn="l" fontAlgn="b"/>
                      <a:r>
                        <a:rPr lang="en-US" sz="1200" u="none" strike="noStrike">
                          <a:effectLst/>
                          <a:latin typeface="Arial" panose="020B0604020202020204" pitchFamily="34" charset="0"/>
                          <a:cs typeface="Arial" panose="020B0604020202020204" pitchFamily="34" charset="0"/>
                        </a:rPr>
                        <a:t>GONZALES</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6152" marR="6152" marT="6152" marB="0" anchor="b"/>
                </a:tc>
                <a:tc>
                  <a:txBody>
                    <a:bodyPr/>
                    <a:lstStyle/>
                    <a:p>
                      <a:pPr algn="l" fontAlgn="b"/>
                      <a:r>
                        <a:rPr lang="en-US" sz="1200" u="none" strike="noStrike" dirty="0">
                          <a:effectLst/>
                          <a:latin typeface="Arial" panose="020B0604020202020204" pitchFamily="34" charset="0"/>
                          <a:cs typeface="Arial" panose="020B0604020202020204" pitchFamily="34" charset="0"/>
                        </a:rPr>
                        <a:t>LA</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6152" marR="6152" marT="6152" marB="0" anchor="b"/>
                </a:tc>
                <a:tc>
                  <a:txBody>
                    <a:bodyPr/>
                    <a:lstStyle/>
                    <a:p>
                      <a:pPr algn="r" fontAlgn="b"/>
                      <a:r>
                        <a:rPr lang="en-US" sz="1200" u="none" strike="noStrike">
                          <a:effectLst/>
                          <a:latin typeface="Arial" panose="020B0604020202020204" pitchFamily="34" charset="0"/>
                          <a:cs typeface="Arial" panose="020B0604020202020204" pitchFamily="34" charset="0"/>
                        </a:rPr>
                        <a:t>7004.73333</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6152" marR="6152" marT="6152" marB="0" anchor="b"/>
                </a:tc>
                <a:tc>
                  <a:txBody>
                    <a:bodyPr/>
                    <a:lstStyle/>
                    <a:p>
                      <a:pPr algn="r" fontAlgn="b"/>
                      <a:r>
                        <a:rPr lang="en-US" sz="1200" u="none" strike="noStrike">
                          <a:effectLst/>
                          <a:latin typeface="Arial" panose="020B0604020202020204" pitchFamily="34" charset="0"/>
                          <a:cs typeface="Arial" panose="020B0604020202020204" pitchFamily="34" charset="0"/>
                        </a:rPr>
                        <a:t>16373.515</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6152" marR="6152" marT="6152" marB="0" anchor="b"/>
                </a:tc>
                <a:tc>
                  <a:txBody>
                    <a:bodyPr/>
                    <a:lstStyle/>
                    <a:p>
                      <a:pPr algn="l" fontAlgn="b"/>
                      <a:r>
                        <a:rPr lang="en-US" sz="1200" u="none" strike="noStrike" dirty="0">
                          <a:effectLst/>
                          <a:latin typeface="Arial" panose="020B0604020202020204" pitchFamily="34" charset="0"/>
                          <a:cs typeface="Arial" panose="020B0604020202020204" pitchFamily="34" charset="0"/>
                        </a:rPr>
                        <a:t>233.75</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6152" marR="6152" marT="6152" marB="0" anchor="b"/>
                </a:tc>
                <a:extLst>
                  <a:ext uri="{0D108BD9-81ED-4DB2-BD59-A6C34878D82A}">
                    <a16:rowId xmlns:a16="http://schemas.microsoft.com/office/drawing/2014/main" val="202546349"/>
                  </a:ext>
                </a:extLst>
              </a:tr>
              <a:tr h="178283">
                <a:tc>
                  <a:txBody>
                    <a:bodyPr/>
                    <a:lstStyle/>
                    <a:p>
                      <a:pPr algn="l" fontAlgn="b"/>
                      <a:r>
                        <a:rPr lang="en-US" sz="1200" u="none" strike="noStrike">
                          <a:effectLst/>
                          <a:latin typeface="Arial" panose="020B0604020202020204" pitchFamily="34" charset="0"/>
                          <a:cs typeface="Arial" panose="020B0604020202020204" pitchFamily="34" charset="0"/>
                        </a:rPr>
                        <a:t>GULF BREEZE</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6152" marR="6152" marT="6152" marB="0" anchor="b"/>
                </a:tc>
                <a:tc>
                  <a:txBody>
                    <a:bodyPr/>
                    <a:lstStyle/>
                    <a:p>
                      <a:pPr algn="l" fontAlgn="b"/>
                      <a:r>
                        <a:rPr lang="en-US" sz="1200" u="none" strike="noStrike" dirty="0">
                          <a:effectLst/>
                          <a:latin typeface="Arial" panose="020B0604020202020204" pitchFamily="34" charset="0"/>
                          <a:cs typeface="Arial" panose="020B0604020202020204" pitchFamily="34" charset="0"/>
                        </a:rPr>
                        <a:t>FL</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6152" marR="6152" marT="6152" marB="0" anchor="b"/>
                </a:tc>
                <a:tc>
                  <a:txBody>
                    <a:bodyPr/>
                    <a:lstStyle/>
                    <a:p>
                      <a:pPr algn="r" fontAlgn="b"/>
                      <a:r>
                        <a:rPr lang="en-US" sz="1200" u="none" strike="noStrike" dirty="0">
                          <a:effectLst/>
                          <a:latin typeface="Arial" panose="020B0604020202020204" pitchFamily="34" charset="0"/>
                          <a:cs typeface="Arial" panose="020B0604020202020204" pitchFamily="34" charset="0"/>
                        </a:rPr>
                        <a:t>18954</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6152" marR="6152" marT="6152" marB="0" anchor="b"/>
                </a:tc>
                <a:tc>
                  <a:txBody>
                    <a:bodyPr/>
                    <a:lstStyle/>
                    <a:p>
                      <a:pPr algn="r" fontAlgn="b"/>
                      <a:r>
                        <a:rPr lang="en-US" sz="1200" u="none" strike="noStrike">
                          <a:effectLst/>
                          <a:latin typeface="Arial" panose="020B0604020202020204" pitchFamily="34" charset="0"/>
                          <a:cs typeface="Arial" panose="020B0604020202020204" pitchFamily="34" charset="0"/>
                        </a:rPr>
                        <a:t>43967.3357</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6152" marR="6152" marT="6152" marB="0" anchor="b"/>
                </a:tc>
                <a:tc>
                  <a:txBody>
                    <a:bodyPr/>
                    <a:lstStyle/>
                    <a:p>
                      <a:pPr algn="l" fontAlgn="b"/>
                      <a:r>
                        <a:rPr lang="en-US" sz="1200" u="none" strike="noStrike" dirty="0">
                          <a:effectLst/>
                          <a:latin typeface="Arial" panose="020B0604020202020204" pitchFamily="34" charset="0"/>
                          <a:cs typeface="Arial" panose="020B0604020202020204" pitchFamily="34" charset="0"/>
                        </a:rPr>
                        <a:t>231.97</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6152" marR="6152" marT="6152" marB="0" anchor="b"/>
                </a:tc>
                <a:extLst>
                  <a:ext uri="{0D108BD9-81ED-4DB2-BD59-A6C34878D82A}">
                    <a16:rowId xmlns:a16="http://schemas.microsoft.com/office/drawing/2014/main" val="3303889968"/>
                  </a:ext>
                </a:extLst>
              </a:tr>
              <a:tr h="344586">
                <a:tc>
                  <a:txBody>
                    <a:bodyPr/>
                    <a:lstStyle/>
                    <a:p>
                      <a:pPr algn="l" fontAlgn="b"/>
                      <a:r>
                        <a:rPr lang="en-US" sz="1200" u="none" strike="noStrike">
                          <a:effectLst/>
                          <a:latin typeface="Arial" panose="020B0604020202020204" pitchFamily="34" charset="0"/>
                          <a:cs typeface="Arial" panose="020B0604020202020204" pitchFamily="34" charset="0"/>
                        </a:rPr>
                        <a:t>GRANT-VALKARIA</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6152" marR="6152" marT="6152" marB="0" anchor="b"/>
                </a:tc>
                <a:tc>
                  <a:txBody>
                    <a:bodyPr/>
                    <a:lstStyle/>
                    <a:p>
                      <a:pPr algn="l" fontAlgn="b"/>
                      <a:r>
                        <a:rPr lang="en-US" sz="1200" u="none" strike="noStrike">
                          <a:effectLst/>
                          <a:latin typeface="Arial" panose="020B0604020202020204" pitchFamily="34" charset="0"/>
                          <a:cs typeface="Arial" panose="020B0604020202020204" pitchFamily="34" charset="0"/>
                        </a:rPr>
                        <a:t>FL</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6152" marR="6152" marT="6152" marB="0" anchor="b"/>
                </a:tc>
                <a:tc>
                  <a:txBody>
                    <a:bodyPr/>
                    <a:lstStyle/>
                    <a:p>
                      <a:pPr algn="r" fontAlgn="b"/>
                      <a:r>
                        <a:rPr lang="en-US" sz="1200" u="none" strike="noStrike" dirty="0">
                          <a:effectLst/>
                          <a:latin typeface="Arial" panose="020B0604020202020204" pitchFamily="34" charset="0"/>
                          <a:cs typeface="Arial" panose="020B0604020202020204" pitchFamily="34" charset="0"/>
                        </a:rPr>
                        <a:t>8543.30769</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6152" marR="6152" marT="6152" marB="0" anchor="b"/>
                </a:tc>
                <a:tc>
                  <a:txBody>
                    <a:bodyPr/>
                    <a:lstStyle/>
                    <a:p>
                      <a:pPr algn="r" fontAlgn="b"/>
                      <a:r>
                        <a:rPr lang="en-US" sz="1200" u="none" strike="noStrike">
                          <a:effectLst/>
                          <a:latin typeface="Arial" panose="020B0604020202020204" pitchFamily="34" charset="0"/>
                          <a:cs typeface="Arial" panose="020B0604020202020204" pitchFamily="34" charset="0"/>
                        </a:rPr>
                        <a:t>18210.5277</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6152" marR="6152" marT="6152" marB="0" anchor="b"/>
                </a:tc>
                <a:tc>
                  <a:txBody>
                    <a:bodyPr/>
                    <a:lstStyle/>
                    <a:p>
                      <a:pPr algn="l" fontAlgn="b"/>
                      <a:r>
                        <a:rPr lang="en-US" sz="1200" u="none" strike="noStrike" dirty="0">
                          <a:effectLst/>
                          <a:latin typeface="Arial" panose="020B0604020202020204" pitchFamily="34" charset="0"/>
                          <a:cs typeface="Arial" panose="020B0604020202020204" pitchFamily="34" charset="0"/>
                        </a:rPr>
                        <a:t>213.16</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6152" marR="6152" marT="6152" marB="0" anchor="b"/>
                </a:tc>
                <a:extLst>
                  <a:ext uri="{0D108BD9-81ED-4DB2-BD59-A6C34878D82A}">
                    <a16:rowId xmlns:a16="http://schemas.microsoft.com/office/drawing/2014/main" val="4072621419"/>
                  </a:ext>
                </a:extLst>
              </a:tr>
              <a:tr h="175143">
                <a:tc>
                  <a:txBody>
                    <a:bodyPr/>
                    <a:lstStyle/>
                    <a:p>
                      <a:pPr algn="l" fontAlgn="b"/>
                      <a:r>
                        <a:rPr lang="en-US" sz="1200" u="none" strike="noStrike" dirty="0">
                          <a:effectLst/>
                          <a:latin typeface="Arial" panose="020B0604020202020204" pitchFamily="34" charset="0"/>
                          <a:cs typeface="Arial" panose="020B0604020202020204" pitchFamily="34" charset="0"/>
                        </a:rPr>
                        <a:t>RAYNE</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6152" marR="6152" marT="6152" marB="0" anchor="b"/>
                </a:tc>
                <a:tc>
                  <a:txBody>
                    <a:bodyPr/>
                    <a:lstStyle/>
                    <a:p>
                      <a:pPr algn="l" fontAlgn="b"/>
                      <a:r>
                        <a:rPr lang="en-US" sz="1200" u="none" strike="noStrike">
                          <a:effectLst/>
                          <a:latin typeface="Arial" panose="020B0604020202020204" pitchFamily="34" charset="0"/>
                          <a:cs typeface="Arial" panose="020B0604020202020204" pitchFamily="34" charset="0"/>
                        </a:rPr>
                        <a:t>LA</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6152" marR="6152" marT="6152" marB="0" anchor="b"/>
                </a:tc>
                <a:tc>
                  <a:txBody>
                    <a:bodyPr/>
                    <a:lstStyle/>
                    <a:p>
                      <a:pPr algn="r" fontAlgn="b"/>
                      <a:r>
                        <a:rPr lang="en-US" sz="1200" u="none" strike="noStrike" dirty="0">
                          <a:effectLst/>
                          <a:latin typeface="Arial" panose="020B0604020202020204" pitchFamily="34" charset="0"/>
                          <a:cs typeface="Arial" panose="020B0604020202020204" pitchFamily="34" charset="0"/>
                        </a:rPr>
                        <a:t>42073.6647</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6152" marR="6152" marT="6152" marB="0" anchor="b"/>
                </a:tc>
                <a:tc>
                  <a:txBody>
                    <a:bodyPr/>
                    <a:lstStyle/>
                    <a:p>
                      <a:pPr algn="r" fontAlgn="b"/>
                      <a:r>
                        <a:rPr lang="en-US" sz="1200" u="none" strike="noStrike">
                          <a:effectLst/>
                          <a:latin typeface="Arial" panose="020B0604020202020204" pitchFamily="34" charset="0"/>
                          <a:cs typeface="Arial" panose="020B0604020202020204" pitchFamily="34" charset="0"/>
                        </a:rPr>
                        <a:t>88455.5271</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6152" marR="6152" marT="6152" marB="0" anchor="b"/>
                </a:tc>
                <a:tc>
                  <a:txBody>
                    <a:bodyPr/>
                    <a:lstStyle/>
                    <a:p>
                      <a:pPr algn="l" fontAlgn="b"/>
                      <a:r>
                        <a:rPr lang="en-US" sz="1200" u="none" strike="noStrike" dirty="0">
                          <a:effectLst/>
                          <a:latin typeface="Arial" panose="020B0604020202020204" pitchFamily="34" charset="0"/>
                          <a:cs typeface="Arial" panose="020B0604020202020204" pitchFamily="34" charset="0"/>
                        </a:rPr>
                        <a:t>210.24</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6152" marR="6152" marT="6152" marB="0" anchor="b"/>
                </a:tc>
                <a:extLst>
                  <a:ext uri="{0D108BD9-81ED-4DB2-BD59-A6C34878D82A}">
                    <a16:rowId xmlns:a16="http://schemas.microsoft.com/office/drawing/2014/main" val="2820310995"/>
                  </a:ext>
                </a:extLst>
              </a:tr>
              <a:tr h="175143">
                <a:tc>
                  <a:txBody>
                    <a:bodyPr/>
                    <a:lstStyle/>
                    <a:p>
                      <a:pPr algn="l" fontAlgn="b"/>
                      <a:r>
                        <a:rPr lang="en-US" sz="1200" u="none" strike="noStrike">
                          <a:effectLst/>
                          <a:latin typeface="Arial" panose="020B0604020202020204" pitchFamily="34" charset="0"/>
                          <a:cs typeface="Arial" panose="020B0604020202020204" pitchFamily="34" charset="0"/>
                        </a:rPr>
                        <a:t>BOURG</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6152" marR="6152" marT="6152" marB="0" anchor="b"/>
                </a:tc>
                <a:tc>
                  <a:txBody>
                    <a:bodyPr/>
                    <a:lstStyle/>
                    <a:p>
                      <a:pPr algn="l" fontAlgn="b"/>
                      <a:r>
                        <a:rPr lang="en-US" sz="1200" u="none" strike="noStrike">
                          <a:effectLst/>
                          <a:latin typeface="Arial" panose="020B0604020202020204" pitchFamily="34" charset="0"/>
                          <a:cs typeface="Arial" panose="020B0604020202020204" pitchFamily="34" charset="0"/>
                        </a:rPr>
                        <a:t>LA</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6152" marR="6152" marT="6152" marB="0" anchor="b"/>
                </a:tc>
                <a:tc>
                  <a:txBody>
                    <a:bodyPr/>
                    <a:lstStyle/>
                    <a:p>
                      <a:pPr algn="r" fontAlgn="b"/>
                      <a:r>
                        <a:rPr lang="en-US" sz="1200" u="none" strike="noStrike" dirty="0">
                          <a:effectLst/>
                          <a:latin typeface="Arial" panose="020B0604020202020204" pitchFamily="34" charset="0"/>
                          <a:cs typeface="Arial" panose="020B0604020202020204" pitchFamily="34" charset="0"/>
                        </a:rPr>
                        <a:t>141334.148</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6152" marR="6152" marT="6152" marB="0" anchor="b"/>
                </a:tc>
                <a:tc>
                  <a:txBody>
                    <a:bodyPr/>
                    <a:lstStyle/>
                    <a:p>
                      <a:pPr algn="r" fontAlgn="b"/>
                      <a:r>
                        <a:rPr lang="en-US" sz="1200" u="none" strike="noStrike">
                          <a:effectLst/>
                          <a:latin typeface="Arial" panose="020B0604020202020204" pitchFamily="34" charset="0"/>
                          <a:cs typeface="Arial" panose="020B0604020202020204" pitchFamily="34" charset="0"/>
                        </a:rPr>
                        <a:t>294408.968</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6152" marR="6152" marT="6152" marB="0" anchor="b"/>
                </a:tc>
                <a:tc>
                  <a:txBody>
                    <a:bodyPr/>
                    <a:lstStyle/>
                    <a:p>
                      <a:pPr algn="l" fontAlgn="b"/>
                      <a:r>
                        <a:rPr lang="en-US" sz="1200" u="none" strike="noStrike" dirty="0">
                          <a:effectLst/>
                          <a:latin typeface="Arial" panose="020B0604020202020204" pitchFamily="34" charset="0"/>
                          <a:cs typeface="Arial" panose="020B0604020202020204" pitchFamily="34" charset="0"/>
                        </a:rPr>
                        <a:t>208.31</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6152" marR="6152" marT="6152" marB="0" anchor="b"/>
                </a:tc>
                <a:extLst>
                  <a:ext uri="{0D108BD9-81ED-4DB2-BD59-A6C34878D82A}">
                    <a16:rowId xmlns:a16="http://schemas.microsoft.com/office/drawing/2014/main" val="2353355724"/>
                  </a:ext>
                </a:extLst>
              </a:tr>
              <a:tr h="344586">
                <a:tc>
                  <a:txBody>
                    <a:bodyPr/>
                    <a:lstStyle/>
                    <a:p>
                      <a:pPr algn="l" fontAlgn="b"/>
                      <a:r>
                        <a:rPr lang="en-US" sz="1200" u="none" strike="noStrike">
                          <a:effectLst/>
                          <a:latin typeface="Arial" panose="020B0604020202020204" pitchFamily="34" charset="0"/>
                          <a:cs typeface="Arial" panose="020B0604020202020204" pitchFamily="34" charset="0"/>
                        </a:rPr>
                        <a:t>WEWAHITCHKA</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6152" marR="6152" marT="6152" marB="0" anchor="b"/>
                </a:tc>
                <a:tc>
                  <a:txBody>
                    <a:bodyPr/>
                    <a:lstStyle/>
                    <a:p>
                      <a:pPr algn="l" fontAlgn="b"/>
                      <a:r>
                        <a:rPr lang="en-US" sz="1200" u="none" strike="noStrike">
                          <a:effectLst/>
                          <a:latin typeface="Arial" panose="020B0604020202020204" pitchFamily="34" charset="0"/>
                          <a:cs typeface="Arial" panose="020B0604020202020204" pitchFamily="34" charset="0"/>
                        </a:rPr>
                        <a:t>FL</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6152" marR="6152" marT="6152" marB="0" anchor="b"/>
                </a:tc>
                <a:tc>
                  <a:txBody>
                    <a:bodyPr/>
                    <a:lstStyle/>
                    <a:p>
                      <a:pPr algn="r" fontAlgn="b"/>
                      <a:r>
                        <a:rPr lang="en-US" sz="1200" u="none" strike="noStrike" dirty="0">
                          <a:effectLst/>
                          <a:latin typeface="Arial" panose="020B0604020202020204" pitchFamily="34" charset="0"/>
                          <a:cs typeface="Arial" panose="020B0604020202020204" pitchFamily="34" charset="0"/>
                        </a:rPr>
                        <a:t>77861.366</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6152" marR="6152" marT="6152" marB="0" anchor="b"/>
                </a:tc>
                <a:tc>
                  <a:txBody>
                    <a:bodyPr/>
                    <a:lstStyle/>
                    <a:p>
                      <a:pPr algn="r" fontAlgn="b"/>
                      <a:r>
                        <a:rPr lang="en-US" sz="1200" u="none" strike="noStrike" dirty="0">
                          <a:effectLst/>
                          <a:latin typeface="Arial" panose="020B0604020202020204" pitchFamily="34" charset="0"/>
                          <a:cs typeface="Arial" panose="020B0604020202020204" pitchFamily="34" charset="0"/>
                        </a:rPr>
                        <a:t>159216.934</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6152" marR="6152" marT="6152" marB="0" anchor="b"/>
                </a:tc>
                <a:tc>
                  <a:txBody>
                    <a:bodyPr/>
                    <a:lstStyle/>
                    <a:p>
                      <a:pPr algn="l" fontAlgn="b"/>
                      <a:r>
                        <a:rPr lang="en-US" sz="1200" u="none" strike="noStrike" dirty="0">
                          <a:effectLst/>
                          <a:latin typeface="Arial" panose="020B0604020202020204" pitchFamily="34" charset="0"/>
                          <a:cs typeface="Arial" panose="020B0604020202020204" pitchFamily="34" charset="0"/>
                        </a:rPr>
                        <a:t>204.49</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6152" marR="6152" marT="6152" marB="0" anchor="b"/>
                </a:tc>
                <a:extLst>
                  <a:ext uri="{0D108BD9-81ED-4DB2-BD59-A6C34878D82A}">
                    <a16:rowId xmlns:a16="http://schemas.microsoft.com/office/drawing/2014/main" val="3588986753"/>
                  </a:ext>
                </a:extLst>
              </a:tr>
              <a:tr h="175143">
                <a:tc>
                  <a:txBody>
                    <a:bodyPr/>
                    <a:lstStyle/>
                    <a:p>
                      <a:pPr algn="l" fontAlgn="b"/>
                      <a:r>
                        <a:rPr lang="en-US" sz="1200" u="none" strike="noStrike">
                          <a:effectLst/>
                          <a:latin typeface="Arial" panose="020B0604020202020204" pitchFamily="34" charset="0"/>
                          <a:cs typeface="Arial" panose="020B0604020202020204" pitchFamily="34" charset="0"/>
                        </a:rPr>
                        <a:t>COCOA</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6152" marR="6152" marT="6152" marB="0" anchor="b"/>
                </a:tc>
                <a:tc>
                  <a:txBody>
                    <a:bodyPr/>
                    <a:lstStyle/>
                    <a:p>
                      <a:pPr algn="l" fontAlgn="b"/>
                      <a:r>
                        <a:rPr lang="en-US" sz="1200" u="none" strike="noStrike" dirty="0">
                          <a:effectLst/>
                          <a:latin typeface="Arial" panose="020B0604020202020204" pitchFamily="34" charset="0"/>
                          <a:cs typeface="Arial" panose="020B0604020202020204" pitchFamily="34" charset="0"/>
                        </a:rPr>
                        <a:t>FL</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6152" marR="6152" marT="6152" marB="0" anchor="b"/>
                </a:tc>
                <a:tc>
                  <a:txBody>
                    <a:bodyPr/>
                    <a:lstStyle/>
                    <a:p>
                      <a:pPr algn="r" fontAlgn="b"/>
                      <a:r>
                        <a:rPr lang="en-US" sz="1200" u="none" strike="noStrike">
                          <a:effectLst/>
                          <a:latin typeface="Arial" panose="020B0604020202020204" pitchFamily="34" charset="0"/>
                          <a:cs typeface="Arial" panose="020B0604020202020204" pitchFamily="34" charset="0"/>
                        </a:rPr>
                        <a:t>64799.5294</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6152" marR="6152" marT="6152" marB="0" anchor="b"/>
                </a:tc>
                <a:tc>
                  <a:txBody>
                    <a:bodyPr/>
                    <a:lstStyle/>
                    <a:p>
                      <a:pPr algn="r" fontAlgn="b"/>
                      <a:r>
                        <a:rPr lang="en-US" sz="1200" u="none" strike="noStrike" dirty="0">
                          <a:effectLst/>
                          <a:latin typeface="Arial" panose="020B0604020202020204" pitchFamily="34" charset="0"/>
                          <a:cs typeface="Arial" panose="020B0604020202020204" pitchFamily="34" charset="0"/>
                        </a:rPr>
                        <a:t>130232.575</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6152" marR="6152" marT="6152" marB="0" anchor="b"/>
                </a:tc>
                <a:tc>
                  <a:txBody>
                    <a:bodyPr/>
                    <a:lstStyle/>
                    <a:p>
                      <a:pPr algn="l" fontAlgn="b"/>
                      <a:r>
                        <a:rPr lang="en-US" sz="1200" u="none" strike="noStrike" dirty="0">
                          <a:effectLst/>
                          <a:latin typeface="Arial" panose="020B0604020202020204" pitchFamily="34" charset="0"/>
                          <a:cs typeface="Arial" panose="020B0604020202020204" pitchFamily="34" charset="0"/>
                        </a:rPr>
                        <a:t>200.98</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6152" marR="6152" marT="6152" marB="0" anchor="b"/>
                </a:tc>
                <a:extLst>
                  <a:ext uri="{0D108BD9-81ED-4DB2-BD59-A6C34878D82A}">
                    <a16:rowId xmlns:a16="http://schemas.microsoft.com/office/drawing/2014/main" val="4154456455"/>
                  </a:ext>
                </a:extLst>
              </a:tr>
              <a:tr h="175143">
                <a:tc>
                  <a:txBody>
                    <a:bodyPr/>
                    <a:lstStyle/>
                    <a:p>
                      <a:pPr algn="l" fontAlgn="b"/>
                      <a:r>
                        <a:rPr lang="en-US" sz="1200" u="none" strike="noStrike">
                          <a:effectLst/>
                          <a:latin typeface="Arial" panose="020B0604020202020204" pitchFamily="34" charset="0"/>
                          <a:cs typeface="Arial" panose="020B0604020202020204" pitchFamily="34" charset="0"/>
                        </a:rPr>
                        <a:t>MOBILE</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6152" marR="6152" marT="6152" marB="0" anchor="b"/>
                </a:tc>
                <a:tc>
                  <a:txBody>
                    <a:bodyPr/>
                    <a:lstStyle/>
                    <a:p>
                      <a:pPr algn="l" fontAlgn="b"/>
                      <a:r>
                        <a:rPr lang="en-US" sz="1200" u="none" strike="noStrike">
                          <a:effectLst/>
                          <a:latin typeface="Arial" panose="020B0604020202020204" pitchFamily="34" charset="0"/>
                          <a:cs typeface="Arial" panose="020B0604020202020204" pitchFamily="34" charset="0"/>
                        </a:rPr>
                        <a:t>AL</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6152" marR="6152" marT="6152" marB="0" anchor="b"/>
                </a:tc>
                <a:tc>
                  <a:txBody>
                    <a:bodyPr/>
                    <a:lstStyle/>
                    <a:p>
                      <a:pPr algn="r" fontAlgn="b"/>
                      <a:r>
                        <a:rPr lang="en-US" sz="1200" u="none" strike="noStrike">
                          <a:effectLst/>
                          <a:latin typeface="Arial" panose="020B0604020202020204" pitchFamily="34" charset="0"/>
                          <a:cs typeface="Arial" panose="020B0604020202020204" pitchFamily="34" charset="0"/>
                        </a:rPr>
                        <a:t>156124.556</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6152" marR="6152" marT="6152" marB="0" anchor="b"/>
                </a:tc>
                <a:tc>
                  <a:txBody>
                    <a:bodyPr/>
                    <a:lstStyle/>
                    <a:p>
                      <a:pPr algn="r" fontAlgn="b"/>
                      <a:r>
                        <a:rPr lang="en-US" sz="1200" u="none" strike="noStrike" dirty="0">
                          <a:effectLst/>
                          <a:latin typeface="Arial" panose="020B0604020202020204" pitchFamily="34" charset="0"/>
                          <a:cs typeface="Arial" panose="020B0604020202020204" pitchFamily="34" charset="0"/>
                        </a:rPr>
                        <a:t>299103.731</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6152" marR="6152" marT="6152" marB="0" anchor="b"/>
                </a:tc>
                <a:tc>
                  <a:txBody>
                    <a:bodyPr/>
                    <a:lstStyle/>
                    <a:p>
                      <a:pPr algn="l" fontAlgn="b"/>
                      <a:r>
                        <a:rPr lang="en-US" sz="1200" u="none" strike="noStrike" dirty="0">
                          <a:effectLst/>
                          <a:latin typeface="Arial" panose="020B0604020202020204" pitchFamily="34" charset="0"/>
                          <a:cs typeface="Arial" panose="020B0604020202020204" pitchFamily="34" charset="0"/>
                        </a:rPr>
                        <a:t>191.58</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6152" marR="6152" marT="6152" marB="0" anchor="b"/>
                </a:tc>
                <a:extLst>
                  <a:ext uri="{0D108BD9-81ED-4DB2-BD59-A6C34878D82A}">
                    <a16:rowId xmlns:a16="http://schemas.microsoft.com/office/drawing/2014/main" val="3436919052"/>
                  </a:ext>
                </a:extLst>
              </a:tr>
              <a:tr h="175143">
                <a:tc>
                  <a:txBody>
                    <a:bodyPr/>
                    <a:lstStyle/>
                    <a:p>
                      <a:pPr algn="l" fontAlgn="b"/>
                      <a:r>
                        <a:rPr lang="en-US" sz="1200" u="none" strike="noStrike">
                          <a:effectLst/>
                          <a:latin typeface="Arial" panose="020B0604020202020204" pitchFamily="34" charset="0"/>
                          <a:cs typeface="Arial" panose="020B0604020202020204" pitchFamily="34" charset="0"/>
                        </a:rPr>
                        <a:t>GRAND BAY</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6152" marR="6152" marT="6152" marB="0" anchor="b"/>
                </a:tc>
                <a:tc>
                  <a:txBody>
                    <a:bodyPr/>
                    <a:lstStyle/>
                    <a:p>
                      <a:pPr algn="l" fontAlgn="b"/>
                      <a:r>
                        <a:rPr lang="en-US" sz="1200" u="none" strike="noStrike">
                          <a:effectLst/>
                          <a:latin typeface="Arial" panose="020B0604020202020204" pitchFamily="34" charset="0"/>
                          <a:cs typeface="Arial" panose="020B0604020202020204" pitchFamily="34" charset="0"/>
                        </a:rPr>
                        <a:t>AL</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6152" marR="6152" marT="6152" marB="0" anchor="b"/>
                </a:tc>
                <a:tc>
                  <a:txBody>
                    <a:bodyPr/>
                    <a:lstStyle/>
                    <a:p>
                      <a:pPr algn="r" fontAlgn="b"/>
                      <a:r>
                        <a:rPr lang="en-US" sz="1200" u="none" strike="noStrike">
                          <a:effectLst/>
                          <a:latin typeface="Arial" panose="020B0604020202020204" pitchFamily="34" charset="0"/>
                          <a:cs typeface="Arial" panose="020B0604020202020204" pitchFamily="34" charset="0"/>
                        </a:rPr>
                        <a:t>86957.2083</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6152" marR="6152" marT="6152" marB="0" anchor="b"/>
                </a:tc>
                <a:tc>
                  <a:txBody>
                    <a:bodyPr/>
                    <a:lstStyle/>
                    <a:p>
                      <a:pPr algn="r" fontAlgn="b"/>
                      <a:r>
                        <a:rPr lang="en-US" sz="1200" u="none" strike="noStrike">
                          <a:effectLst/>
                          <a:latin typeface="Arial" panose="020B0604020202020204" pitchFamily="34" charset="0"/>
                          <a:cs typeface="Arial" panose="020B0604020202020204" pitchFamily="34" charset="0"/>
                        </a:rPr>
                        <a:t>157719.277</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6152" marR="6152" marT="6152" marB="0" anchor="b"/>
                </a:tc>
                <a:tc>
                  <a:txBody>
                    <a:bodyPr/>
                    <a:lstStyle/>
                    <a:p>
                      <a:pPr algn="l" fontAlgn="b"/>
                      <a:r>
                        <a:rPr lang="en-US" sz="1200" u="none" strike="noStrike" dirty="0">
                          <a:effectLst/>
                          <a:latin typeface="Arial" panose="020B0604020202020204" pitchFamily="34" charset="0"/>
                          <a:cs typeface="Arial" panose="020B0604020202020204" pitchFamily="34" charset="0"/>
                        </a:rPr>
                        <a:t>181.38</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6152" marR="6152" marT="6152" marB="0" anchor="b"/>
                </a:tc>
                <a:extLst>
                  <a:ext uri="{0D108BD9-81ED-4DB2-BD59-A6C34878D82A}">
                    <a16:rowId xmlns:a16="http://schemas.microsoft.com/office/drawing/2014/main" val="605466636"/>
                  </a:ext>
                </a:extLst>
              </a:tr>
              <a:tr h="344586">
                <a:tc>
                  <a:txBody>
                    <a:bodyPr/>
                    <a:lstStyle/>
                    <a:p>
                      <a:pPr algn="l" fontAlgn="b"/>
                      <a:r>
                        <a:rPr lang="en-US" sz="1200" u="none" strike="noStrike">
                          <a:effectLst/>
                          <a:latin typeface="Arial" panose="020B0604020202020204" pitchFamily="34" charset="0"/>
                          <a:cs typeface="Arial" panose="020B0604020202020204" pitchFamily="34" charset="0"/>
                        </a:rPr>
                        <a:t>SPANISH FORT</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6152" marR="6152" marT="6152" marB="0" anchor="b"/>
                </a:tc>
                <a:tc>
                  <a:txBody>
                    <a:bodyPr/>
                    <a:lstStyle/>
                    <a:p>
                      <a:pPr algn="l" fontAlgn="b"/>
                      <a:r>
                        <a:rPr lang="en-US" sz="1200" u="none" strike="noStrike">
                          <a:effectLst/>
                          <a:latin typeface="Arial" panose="020B0604020202020204" pitchFamily="34" charset="0"/>
                          <a:cs typeface="Arial" panose="020B0604020202020204" pitchFamily="34" charset="0"/>
                        </a:rPr>
                        <a:t>AL</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6152" marR="6152" marT="6152" marB="0" anchor="b"/>
                </a:tc>
                <a:tc>
                  <a:txBody>
                    <a:bodyPr/>
                    <a:lstStyle/>
                    <a:p>
                      <a:pPr algn="r" fontAlgn="b"/>
                      <a:r>
                        <a:rPr lang="en-US" sz="1200" u="none" strike="noStrike">
                          <a:effectLst/>
                          <a:latin typeface="Arial" panose="020B0604020202020204" pitchFamily="34" charset="0"/>
                          <a:cs typeface="Arial" panose="020B0604020202020204" pitchFamily="34" charset="0"/>
                        </a:rPr>
                        <a:t>38238.8571</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6152" marR="6152" marT="6152" marB="0" anchor="b"/>
                </a:tc>
                <a:tc>
                  <a:txBody>
                    <a:bodyPr/>
                    <a:lstStyle/>
                    <a:p>
                      <a:pPr algn="r" fontAlgn="b"/>
                      <a:r>
                        <a:rPr lang="en-US" sz="1200" u="none" strike="noStrike">
                          <a:effectLst/>
                          <a:latin typeface="Arial" panose="020B0604020202020204" pitchFamily="34" charset="0"/>
                          <a:cs typeface="Arial" panose="020B0604020202020204" pitchFamily="34" charset="0"/>
                        </a:rPr>
                        <a:t>67591.6146</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6152" marR="6152" marT="6152" marB="0" anchor="b"/>
                </a:tc>
                <a:tc>
                  <a:txBody>
                    <a:bodyPr/>
                    <a:lstStyle/>
                    <a:p>
                      <a:pPr algn="l" fontAlgn="b"/>
                      <a:r>
                        <a:rPr lang="en-US" sz="1200" u="none" strike="noStrike" dirty="0">
                          <a:effectLst/>
                          <a:latin typeface="Arial" panose="020B0604020202020204" pitchFamily="34" charset="0"/>
                          <a:cs typeface="Arial" panose="020B0604020202020204" pitchFamily="34" charset="0"/>
                        </a:rPr>
                        <a:t>176.76</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6152" marR="6152" marT="6152" marB="0" anchor="b"/>
                </a:tc>
                <a:extLst>
                  <a:ext uri="{0D108BD9-81ED-4DB2-BD59-A6C34878D82A}">
                    <a16:rowId xmlns:a16="http://schemas.microsoft.com/office/drawing/2014/main" val="2705492744"/>
                  </a:ext>
                </a:extLst>
              </a:tr>
              <a:tr h="175143">
                <a:tc>
                  <a:txBody>
                    <a:bodyPr/>
                    <a:lstStyle/>
                    <a:p>
                      <a:pPr algn="l" fontAlgn="b"/>
                      <a:r>
                        <a:rPr lang="en-US" sz="1200" u="none" strike="noStrike" dirty="0">
                          <a:effectLst/>
                          <a:latin typeface="Arial" panose="020B0604020202020204" pitchFamily="34" charset="0"/>
                          <a:cs typeface="Arial" panose="020B0604020202020204" pitchFamily="34" charset="0"/>
                        </a:rPr>
                        <a:t>INGLIS</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6152" marR="6152" marT="6152" marB="0" anchor="b"/>
                </a:tc>
                <a:tc>
                  <a:txBody>
                    <a:bodyPr/>
                    <a:lstStyle/>
                    <a:p>
                      <a:pPr algn="l" fontAlgn="b"/>
                      <a:r>
                        <a:rPr lang="en-US" sz="1200" u="none" strike="noStrike">
                          <a:effectLst/>
                          <a:latin typeface="Arial" panose="020B0604020202020204" pitchFamily="34" charset="0"/>
                          <a:cs typeface="Arial" panose="020B0604020202020204" pitchFamily="34" charset="0"/>
                        </a:rPr>
                        <a:t>FL</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6152" marR="6152" marT="6152" marB="0" anchor="b"/>
                </a:tc>
                <a:tc>
                  <a:txBody>
                    <a:bodyPr/>
                    <a:lstStyle/>
                    <a:p>
                      <a:pPr algn="r" fontAlgn="b"/>
                      <a:r>
                        <a:rPr lang="en-US" sz="1200" u="none" strike="noStrike">
                          <a:effectLst/>
                          <a:latin typeface="Arial" panose="020B0604020202020204" pitchFamily="34" charset="0"/>
                          <a:cs typeface="Arial" panose="020B0604020202020204" pitchFamily="34" charset="0"/>
                        </a:rPr>
                        <a:t>167226.303</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6152" marR="6152" marT="6152" marB="0" anchor="b"/>
                </a:tc>
                <a:tc>
                  <a:txBody>
                    <a:bodyPr/>
                    <a:lstStyle/>
                    <a:p>
                      <a:pPr algn="r" fontAlgn="b"/>
                      <a:r>
                        <a:rPr lang="en-US" sz="1200" u="none" strike="noStrike">
                          <a:effectLst/>
                          <a:latin typeface="Arial" panose="020B0604020202020204" pitchFamily="34" charset="0"/>
                          <a:cs typeface="Arial" panose="020B0604020202020204" pitchFamily="34" charset="0"/>
                        </a:rPr>
                        <a:t>293266.152</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6152" marR="6152" marT="6152" marB="0" anchor="b"/>
                </a:tc>
                <a:tc>
                  <a:txBody>
                    <a:bodyPr/>
                    <a:lstStyle/>
                    <a:p>
                      <a:pPr algn="l" fontAlgn="b"/>
                      <a:r>
                        <a:rPr lang="en-US" sz="1200" u="none" strike="noStrike" dirty="0">
                          <a:effectLst/>
                          <a:latin typeface="Arial" panose="020B0604020202020204" pitchFamily="34" charset="0"/>
                          <a:cs typeface="Arial" panose="020B0604020202020204" pitchFamily="34" charset="0"/>
                        </a:rPr>
                        <a:t>175.37</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6152" marR="6152" marT="6152" marB="0" anchor="b"/>
                </a:tc>
                <a:extLst>
                  <a:ext uri="{0D108BD9-81ED-4DB2-BD59-A6C34878D82A}">
                    <a16:rowId xmlns:a16="http://schemas.microsoft.com/office/drawing/2014/main" val="283374779"/>
                  </a:ext>
                </a:extLst>
              </a:tr>
              <a:tr h="344586">
                <a:tc>
                  <a:txBody>
                    <a:bodyPr/>
                    <a:lstStyle/>
                    <a:p>
                      <a:pPr algn="l" fontAlgn="b"/>
                      <a:r>
                        <a:rPr lang="en-US" sz="1200" u="none" strike="noStrike" dirty="0">
                          <a:effectLst/>
                          <a:latin typeface="Arial" panose="020B0604020202020204" pitchFamily="34" charset="0"/>
                          <a:cs typeface="Arial" panose="020B0604020202020204" pitchFamily="34" charset="0"/>
                        </a:rPr>
                        <a:t>LONGBOAT KEY</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6152" marR="6152" marT="6152" marB="0" anchor="b"/>
                </a:tc>
                <a:tc>
                  <a:txBody>
                    <a:bodyPr/>
                    <a:lstStyle/>
                    <a:p>
                      <a:pPr algn="l" fontAlgn="b"/>
                      <a:r>
                        <a:rPr lang="en-US" sz="1200" u="none" strike="noStrike">
                          <a:effectLst/>
                          <a:latin typeface="Arial" panose="020B0604020202020204" pitchFamily="34" charset="0"/>
                          <a:cs typeface="Arial" panose="020B0604020202020204" pitchFamily="34" charset="0"/>
                        </a:rPr>
                        <a:t>FL</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6152" marR="6152" marT="6152" marB="0" anchor="b"/>
                </a:tc>
                <a:tc>
                  <a:txBody>
                    <a:bodyPr/>
                    <a:lstStyle/>
                    <a:p>
                      <a:pPr algn="r" fontAlgn="b"/>
                      <a:r>
                        <a:rPr lang="en-US" sz="1200" u="none" strike="noStrike">
                          <a:effectLst/>
                          <a:latin typeface="Arial" panose="020B0604020202020204" pitchFamily="34" charset="0"/>
                          <a:cs typeface="Arial" panose="020B0604020202020204" pitchFamily="34" charset="0"/>
                        </a:rPr>
                        <a:t>97050.075</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6152" marR="6152" marT="6152" marB="0" anchor="b"/>
                </a:tc>
                <a:tc>
                  <a:txBody>
                    <a:bodyPr/>
                    <a:lstStyle/>
                    <a:p>
                      <a:pPr algn="r" fontAlgn="b"/>
                      <a:r>
                        <a:rPr lang="en-US" sz="1200" u="none" strike="noStrike">
                          <a:effectLst/>
                          <a:latin typeface="Arial" panose="020B0604020202020204" pitchFamily="34" charset="0"/>
                          <a:cs typeface="Arial" panose="020B0604020202020204" pitchFamily="34" charset="0"/>
                        </a:rPr>
                        <a:t>169901.553</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6152" marR="6152" marT="6152" marB="0" anchor="b"/>
                </a:tc>
                <a:tc>
                  <a:txBody>
                    <a:bodyPr/>
                    <a:lstStyle/>
                    <a:p>
                      <a:pPr algn="l" fontAlgn="b"/>
                      <a:r>
                        <a:rPr lang="en-US" sz="1200" u="none" strike="noStrike" dirty="0">
                          <a:effectLst/>
                          <a:latin typeface="Arial" panose="020B0604020202020204" pitchFamily="34" charset="0"/>
                          <a:cs typeface="Arial" panose="020B0604020202020204" pitchFamily="34" charset="0"/>
                        </a:rPr>
                        <a:t>175.07</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6152" marR="6152" marT="6152" marB="0" anchor="b"/>
                </a:tc>
                <a:extLst>
                  <a:ext uri="{0D108BD9-81ED-4DB2-BD59-A6C34878D82A}">
                    <a16:rowId xmlns:a16="http://schemas.microsoft.com/office/drawing/2014/main" val="2370140887"/>
                  </a:ext>
                </a:extLst>
              </a:tr>
              <a:tr h="178283">
                <a:tc>
                  <a:txBody>
                    <a:bodyPr/>
                    <a:lstStyle/>
                    <a:p>
                      <a:pPr algn="l" fontAlgn="b"/>
                      <a:r>
                        <a:rPr lang="en-US" sz="1200" u="none" strike="noStrike" dirty="0">
                          <a:effectLst/>
                          <a:latin typeface="Arial" panose="020B0604020202020204" pitchFamily="34" charset="0"/>
                          <a:cs typeface="Arial" panose="020B0604020202020204" pitchFamily="34" charset="0"/>
                        </a:rPr>
                        <a:t>ARNAUDVILLE</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6152" marR="6152" marT="6152" marB="0" anchor="b"/>
                </a:tc>
                <a:tc>
                  <a:txBody>
                    <a:bodyPr/>
                    <a:lstStyle/>
                    <a:p>
                      <a:pPr algn="l" fontAlgn="b"/>
                      <a:r>
                        <a:rPr lang="en-US" sz="1200" u="none" strike="noStrike">
                          <a:effectLst/>
                          <a:latin typeface="Arial" panose="020B0604020202020204" pitchFamily="34" charset="0"/>
                          <a:cs typeface="Arial" panose="020B0604020202020204" pitchFamily="34" charset="0"/>
                        </a:rPr>
                        <a:t>LA</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6152" marR="6152" marT="6152" marB="0" anchor="b"/>
                </a:tc>
                <a:tc>
                  <a:txBody>
                    <a:bodyPr/>
                    <a:lstStyle/>
                    <a:p>
                      <a:pPr algn="r" fontAlgn="b"/>
                      <a:r>
                        <a:rPr lang="en-US" sz="1200" u="none" strike="noStrike">
                          <a:effectLst/>
                          <a:latin typeface="Arial" panose="020B0604020202020204" pitchFamily="34" charset="0"/>
                          <a:cs typeface="Arial" panose="020B0604020202020204" pitchFamily="34" charset="0"/>
                        </a:rPr>
                        <a:t>5380.8</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6152" marR="6152" marT="6152" marB="0" anchor="b"/>
                </a:tc>
                <a:tc>
                  <a:txBody>
                    <a:bodyPr/>
                    <a:lstStyle/>
                    <a:p>
                      <a:pPr algn="r" fontAlgn="b"/>
                      <a:r>
                        <a:rPr lang="en-US" sz="1200" u="none" strike="noStrike">
                          <a:effectLst/>
                          <a:latin typeface="Arial" panose="020B0604020202020204" pitchFamily="34" charset="0"/>
                          <a:cs typeface="Arial" panose="020B0604020202020204" pitchFamily="34" charset="0"/>
                        </a:rPr>
                        <a:t>9319.56283</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6152" marR="6152" marT="6152" marB="0" anchor="b"/>
                </a:tc>
                <a:tc>
                  <a:txBody>
                    <a:bodyPr/>
                    <a:lstStyle/>
                    <a:p>
                      <a:pPr algn="l" fontAlgn="b"/>
                      <a:r>
                        <a:rPr lang="en-US" sz="1200" u="none" strike="noStrike" dirty="0">
                          <a:effectLst/>
                          <a:latin typeface="Arial" panose="020B0604020202020204" pitchFamily="34" charset="0"/>
                          <a:cs typeface="Arial" panose="020B0604020202020204" pitchFamily="34" charset="0"/>
                        </a:rPr>
                        <a:t>173.2</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6152" marR="6152" marT="6152" marB="0" anchor="b"/>
                </a:tc>
                <a:extLst>
                  <a:ext uri="{0D108BD9-81ED-4DB2-BD59-A6C34878D82A}">
                    <a16:rowId xmlns:a16="http://schemas.microsoft.com/office/drawing/2014/main" val="1162491682"/>
                  </a:ext>
                </a:extLst>
              </a:tr>
              <a:tr h="175143">
                <a:tc>
                  <a:txBody>
                    <a:bodyPr/>
                    <a:lstStyle/>
                    <a:p>
                      <a:pPr algn="l" fontAlgn="b"/>
                      <a:r>
                        <a:rPr lang="en-US" sz="1200" u="none" strike="noStrike" dirty="0">
                          <a:effectLst/>
                          <a:latin typeface="Arial" panose="020B0604020202020204" pitchFamily="34" charset="0"/>
                          <a:cs typeface="Arial" panose="020B0604020202020204" pitchFamily="34" charset="0"/>
                        </a:rPr>
                        <a:t>GIBSON</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6152" marR="6152" marT="6152" marB="0" anchor="b"/>
                </a:tc>
                <a:tc>
                  <a:txBody>
                    <a:bodyPr/>
                    <a:lstStyle/>
                    <a:p>
                      <a:pPr algn="l" fontAlgn="b"/>
                      <a:r>
                        <a:rPr lang="en-US" sz="1200" u="none" strike="noStrike">
                          <a:effectLst/>
                          <a:latin typeface="Arial" panose="020B0604020202020204" pitchFamily="34" charset="0"/>
                          <a:cs typeface="Arial" panose="020B0604020202020204" pitchFamily="34" charset="0"/>
                        </a:rPr>
                        <a:t>LA</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6152" marR="6152" marT="6152" marB="0" anchor="b"/>
                </a:tc>
                <a:tc>
                  <a:txBody>
                    <a:bodyPr/>
                    <a:lstStyle/>
                    <a:p>
                      <a:pPr algn="r" fontAlgn="b"/>
                      <a:r>
                        <a:rPr lang="en-US" sz="1200" u="none" strike="noStrike">
                          <a:effectLst/>
                          <a:latin typeface="Arial" panose="020B0604020202020204" pitchFamily="34" charset="0"/>
                          <a:cs typeface="Arial" panose="020B0604020202020204" pitchFamily="34" charset="0"/>
                        </a:rPr>
                        <a:t>39994.2857</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6152" marR="6152" marT="6152" marB="0" anchor="b"/>
                </a:tc>
                <a:tc>
                  <a:txBody>
                    <a:bodyPr/>
                    <a:lstStyle/>
                    <a:p>
                      <a:pPr algn="r" fontAlgn="b"/>
                      <a:r>
                        <a:rPr lang="en-US" sz="1200" u="none" strike="noStrike">
                          <a:effectLst/>
                          <a:latin typeface="Arial" panose="020B0604020202020204" pitchFamily="34" charset="0"/>
                          <a:cs typeface="Arial" panose="020B0604020202020204" pitchFamily="34" charset="0"/>
                        </a:rPr>
                        <a:t>67881.0677</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6152" marR="6152" marT="6152" marB="0" anchor="b"/>
                </a:tc>
                <a:tc>
                  <a:txBody>
                    <a:bodyPr/>
                    <a:lstStyle/>
                    <a:p>
                      <a:pPr algn="l" fontAlgn="b"/>
                      <a:r>
                        <a:rPr lang="en-US" sz="1200" u="none" strike="noStrike" dirty="0">
                          <a:effectLst/>
                          <a:latin typeface="Arial" panose="020B0604020202020204" pitchFamily="34" charset="0"/>
                          <a:cs typeface="Arial" panose="020B0604020202020204" pitchFamily="34" charset="0"/>
                        </a:rPr>
                        <a:t>169.73</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6152" marR="6152" marT="6152" marB="0" anchor="b"/>
                </a:tc>
                <a:extLst>
                  <a:ext uri="{0D108BD9-81ED-4DB2-BD59-A6C34878D82A}">
                    <a16:rowId xmlns:a16="http://schemas.microsoft.com/office/drawing/2014/main" val="3592650943"/>
                  </a:ext>
                </a:extLst>
              </a:tr>
              <a:tr h="175143">
                <a:tc>
                  <a:txBody>
                    <a:bodyPr/>
                    <a:lstStyle/>
                    <a:p>
                      <a:pPr algn="l" fontAlgn="b"/>
                      <a:r>
                        <a:rPr lang="en-US" sz="1200" u="none" strike="noStrike" dirty="0">
                          <a:effectLst/>
                          <a:latin typeface="Arial" panose="020B0604020202020204" pitchFamily="34" charset="0"/>
                          <a:cs typeface="Arial" panose="020B0604020202020204" pitchFamily="34" charset="0"/>
                        </a:rPr>
                        <a:t>GHEENS</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6152" marR="6152" marT="6152" marB="0" anchor="b"/>
                </a:tc>
                <a:tc>
                  <a:txBody>
                    <a:bodyPr/>
                    <a:lstStyle/>
                    <a:p>
                      <a:pPr algn="l" fontAlgn="b"/>
                      <a:r>
                        <a:rPr lang="en-US" sz="1200" u="none" strike="noStrike" dirty="0">
                          <a:effectLst/>
                          <a:latin typeface="Arial" panose="020B0604020202020204" pitchFamily="34" charset="0"/>
                          <a:cs typeface="Arial" panose="020B0604020202020204" pitchFamily="34" charset="0"/>
                        </a:rPr>
                        <a:t>LA</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6152" marR="6152" marT="6152" marB="0" anchor="b"/>
                </a:tc>
                <a:tc>
                  <a:txBody>
                    <a:bodyPr/>
                    <a:lstStyle/>
                    <a:p>
                      <a:pPr algn="r" fontAlgn="b"/>
                      <a:r>
                        <a:rPr lang="en-US" sz="1200" u="none" strike="noStrike">
                          <a:effectLst/>
                          <a:latin typeface="Arial" panose="020B0604020202020204" pitchFamily="34" charset="0"/>
                          <a:cs typeface="Arial" panose="020B0604020202020204" pitchFamily="34" charset="0"/>
                        </a:rPr>
                        <a:t>85200.8421</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6152" marR="6152" marT="6152" marB="0" anchor="b"/>
                </a:tc>
                <a:tc>
                  <a:txBody>
                    <a:bodyPr/>
                    <a:lstStyle/>
                    <a:p>
                      <a:pPr algn="r" fontAlgn="b"/>
                      <a:r>
                        <a:rPr lang="en-US" sz="1200" u="none" strike="noStrike">
                          <a:effectLst/>
                          <a:latin typeface="Arial" panose="020B0604020202020204" pitchFamily="34" charset="0"/>
                          <a:cs typeface="Arial" panose="020B0604020202020204" pitchFamily="34" charset="0"/>
                        </a:rPr>
                        <a:t>144157.524</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6152" marR="6152" marT="6152" marB="0" anchor="b"/>
                </a:tc>
                <a:tc>
                  <a:txBody>
                    <a:bodyPr/>
                    <a:lstStyle/>
                    <a:p>
                      <a:pPr algn="l" fontAlgn="b"/>
                      <a:r>
                        <a:rPr lang="en-US" sz="1200" u="none" strike="noStrike" dirty="0">
                          <a:effectLst/>
                          <a:latin typeface="Arial" panose="020B0604020202020204" pitchFamily="34" charset="0"/>
                          <a:cs typeface="Arial" panose="020B0604020202020204" pitchFamily="34" charset="0"/>
                        </a:rPr>
                        <a:t>169.2</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6152" marR="6152" marT="6152" marB="0" anchor="b"/>
                </a:tc>
                <a:extLst>
                  <a:ext uri="{0D108BD9-81ED-4DB2-BD59-A6C34878D82A}">
                    <a16:rowId xmlns:a16="http://schemas.microsoft.com/office/drawing/2014/main" val="342754087"/>
                  </a:ext>
                </a:extLst>
              </a:tr>
              <a:tr h="178283">
                <a:tc>
                  <a:txBody>
                    <a:bodyPr/>
                    <a:lstStyle/>
                    <a:p>
                      <a:pPr algn="l" fontAlgn="b"/>
                      <a:r>
                        <a:rPr lang="en-US" sz="1200" u="none" strike="noStrike">
                          <a:effectLst/>
                          <a:latin typeface="Arial" panose="020B0604020202020204" pitchFamily="34" charset="0"/>
                          <a:cs typeface="Arial" panose="020B0604020202020204" pitchFamily="34" charset="0"/>
                        </a:rPr>
                        <a:t>PLAQUEMINE</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6152" marR="6152" marT="6152" marB="0" anchor="b"/>
                </a:tc>
                <a:tc>
                  <a:txBody>
                    <a:bodyPr/>
                    <a:lstStyle/>
                    <a:p>
                      <a:pPr algn="l" fontAlgn="b"/>
                      <a:r>
                        <a:rPr lang="en-US" sz="1200" u="none" strike="noStrike">
                          <a:effectLst/>
                          <a:latin typeface="Arial" panose="020B0604020202020204" pitchFamily="34" charset="0"/>
                          <a:cs typeface="Arial" panose="020B0604020202020204" pitchFamily="34" charset="0"/>
                        </a:rPr>
                        <a:t>LA</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6152" marR="6152" marT="6152" marB="0" anchor="b"/>
                </a:tc>
                <a:tc>
                  <a:txBody>
                    <a:bodyPr/>
                    <a:lstStyle/>
                    <a:p>
                      <a:pPr algn="r" fontAlgn="b"/>
                      <a:r>
                        <a:rPr lang="en-US" sz="1200" u="none" strike="noStrike" dirty="0">
                          <a:effectLst/>
                          <a:latin typeface="Arial" panose="020B0604020202020204" pitchFamily="34" charset="0"/>
                          <a:cs typeface="Arial" panose="020B0604020202020204" pitchFamily="34" charset="0"/>
                        </a:rPr>
                        <a:t>7278</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6152" marR="6152" marT="6152" marB="0" anchor="b"/>
                </a:tc>
                <a:tc>
                  <a:txBody>
                    <a:bodyPr/>
                    <a:lstStyle/>
                    <a:p>
                      <a:pPr algn="r" fontAlgn="b"/>
                      <a:r>
                        <a:rPr lang="en-US" sz="1200" u="none" strike="noStrike">
                          <a:effectLst/>
                          <a:latin typeface="Arial" panose="020B0604020202020204" pitchFamily="34" charset="0"/>
                          <a:cs typeface="Arial" panose="020B0604020202020204" pitchFamily="34" charset="0"/>
                        </a:rPr>
                        <a:t>12176.3965</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6152" marR="6152" marT="6152" marB="0" anchor="b"/>
                </a:tc>
                <a:tc>
                  <a:txBody>
                    <a:bodyPr/>
                    <a:lstStyle/>
                    <a:p>
                      <a:pPr algn="l" fontAlgn="b"/>
                      <a:r>
                        <a:rPr lang="en-US" sz="1200" u="none" strike="noStrike" dirty="0">
                          <a:effectLst/>
                          <a:latin typeface="Arial" panose="020B0604020202020204" pitchFamily="34" charset="0"/>
                          <a:cs typeface="Arial" panose="020B0604020202020204" pitchFamily="34" charset="0"/>
                        </a:rPr>
                        <a:t>167.3</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6152" marR="6152" marT="6152" marB="0" anchor="b"/>
                </a:tc>
                <a:extLst>
                  <a:ext uri="{0D108BD9-81ED-4DB2-BD59-A6C34878D82A}">
                    <a16:rowId xmlns:a16="http://schemas.microsoft.com/office/drawing/2014/main" val="138444252"/>
                  </a:ext>
                </a:extLst>
              </a:tr>
              <a:tr h="175143">
                <a:tc>
                  <a:txBody>
                    <a:bodyPr/>
                    <a:lstStyle/>
                    <a:p>
                      <a:pPr algn="l" fontAlgn="b"/>
                      <a:r>
                        <a:rPr lang="en-US" sz="1200" u="none" strike="noStrike">
                          <a:effectLst/>
                          <a:latin typeface="Arial" panose="020B0604020202020204" pitchFamily="34" charset="0"/>
                          <a:cs typeface="Arial" panose="020B0604020202020204" pitchFamily="34" charset="0"/>
                        </a:rPr>
                        <a:t>HARVEY</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6152" marR="6152" marT="6152" marB="0" anchor="b"/>
                </a:tc>
                <a:tc>
                  <a:txBody>
                    <a:bodyPr/>
                    <a:lstStyle/>
                    <a:p>
                      <a:pPr algn="l" fontAlgn="b"/>
                      <a:r>
                        <a:rPr lang="en-US" sz="1200" u="none" strike="noStrike">
                          <a:effectLst/>
                          <a:latin typeface="Arial" panose="020B0604020202020204" pitchFamily="34" charset="0"/>
                          <a:cs typeface="Arial" panose="020B0604020202020204" pitchFamily="34" charset="0"/>
                        </a:rPr>
                        <a:t>LA</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6152" marR="6152" marT="6152" marB="0" anchor="b"/>
                </a:tc>
                <a:tc>
                  <a:txBody>
                    <a:bodyPr/>
                    <a:lstStyle/>
                    <a:p>
                      <a:pPr algn="r" fontAlgn="b"/>
                      <a:r>
                        <a:rPr lang="en-US" sz="1200" u="none" strike="noStrike" dirty="0">
                          <a:effectLst/>
                          <a:latin typeface="Arial" panose="020B0604020202020204" pitchFamily="34" charset="0"/>
                          <a:cs typeface="Arial" panose="020B0604020202020204" pitchFamily="34" charset="0"/>
                        </a:rPr>
                        <a:t>108840.796</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6152" marR="6152" marT="6152" marB="0" anchor="b"/>
                </a:tc>
                <a:tc>
                  <a:txBody>
                    <a:bodyPr/>
                    <a:lstStyle/>
                    <a:p>
                      <a:pPr algn="r" fontAlgn="b"/>
                      <a:r>
                        <a:rPr lang="en-US" sz="1200" u="none" strike="noStrike" dirty="0">
                          <a:effectLst/>
                          <a:latin typeface="Arial" panose="020B0604020202020204" pitchFamily="34" charset="0"/>
                          <a:cs typeface="Arial" panose="020B0604020202020204" pitchFamily="34" charset="0"/>
                        </a:rPr>
                        <a:t>181033.52</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6152" marR="6152" marT="6152" marB="0" anchor="b"/>
                </a:tc>
                <a:tc>
                  <a:txBody>
                    <a:bodyPr/>
                    <a:lstStyle/>
                    <a:p>
                      <a:pPr algn="l" fontAlgn="b"/>
                      <a:r>
                        <a:rPr lang="en-US" sz="1200" u="none" strike="noStrike" dirty="0">
                          <a:effectLst/>
                          <a:latin typeface="Arial" panose="020B0604020202020204" pitchFamily="34" charset="0"/>
                          <a:cs typeface="Arial" panose="020B0604020202020204" pitchFamily="34" charset="0"/>
                        </a:rPr>
                        <a:t>166.33</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6152" marR="6152" marT="6152" marB="0" anchor="b"/>
                </a:tc>
                <a:extLst>
                  <a:ext uri="{0D108BD9-81ED-4DB2-BD59-A6C34878D82A}">
                    <a16:rowId xmlns:a16="http://schemas.microsoft.com/office/drawing/2014/main" val="1509369665"/>
                  </a:ext>
                </a:extLst>
              </a:tr>
            </a:tbl>
          </a:graphicData>
        </a:graphic>
      </p:graphicFrame>
    </p:spTree>
    <p:extLst>
      <p:ext uri="{BB962C8B-B14F-4D97-AF65-F5344CB8AC3E}">
        <p14:creationId xmlns:p14="http://schemas.microsoft.com/office/powerpoint/2010/main" val="1953918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F693A06-D486-488D-9F58-A912B4B69F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16428"/>
            <a:ext cx="12192000" cy="5225143"/>
          </a:xfrm>
          <a:prstGeom prst="rect">
            <a:avLst/>
          </a:prstGeom>
        </p:spPr>
      </p:pic>
    </p:spTree>
    <p:extLst>
      <p:ext uri="{BB962C8B-B14F-4D97-AF65-F5344CB8AC3E}">
        <p14:creationId xmlns:p14="http://schemas.microsoft.com/office/powerpoint/2010/main" val="42437848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69B658C-2B1E-4CAC-8416-A135EFEB5A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16428"/>
            <a:ext cx="12192000" cy="5225143"/>
          </a:xfrm>
          <a:prstGeom prst="rect">
            <a:avLst/>
          </a:prstGeom>
        </p:spPr>
      </p:pic>
    </p:spTree>
    <p:extLst>
      <p:ext uri="{BB962C8B-B14F-4D97-AF65-F5344CB8AC3E}">
        <p14:creationId xmlns:p14="http://schemas.microsoft.com/office/powerpoint/2010/main" val="24251503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37529B7-2CDF-4CDD-A22E-E1FD882896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16428"/>
            <a:ext cx="12192000" cy="5225143"/>
          </a:xfrm>
          <a:prstGeom prst="rect">
            <a:avLst/>
          </a:prstGeom>
        </p:spPr>
      </p:pic>
    </p:spTree>
    <p:extLst>
      <p:ext uri="{BB962C8B-B14F-4D97-AF65-F5344CB8AC3E}">
        <p14:creationId xmlns:p14="http://schemas.microsoft.com/office/powerpoint/2010/main" val="7335692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07345D2-A0E5-4C97-B8E3-8E73C8A9BE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16428"/>
            <a:ext cx="12192000" cy="5225143"/>
          </a:xfrm>
          <a:prstGeom prst="rect">
            <a:avLst/>
          </a:prstGeom>
        </p:spPr>
      </p:pic>
      <p:pic>
        <p:nvPicPr>
          <p:cNvPr id="9" name="Content Placeholder 8">
            <a:extLst>
              <a:ext uri="{FF2B5EF4-FFF2-40B4-BE49-F238E27FC236}">
                <a16:creationId xmlns:a16="http://schemas.microsoft.com/office/drawing/2014/main" id="{64E3C0E6-DAC8-40C3-B25D-F2361545F927}"/>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627804" y="247656"/>
            <a:ext cx="6172200" cy="2645228"/>
          </a:xfrm>
        </p:spPr>
      </p:pic>
    </p:spTree>
    <p:extLst>
      <p:ext uri="{BB962C8B-B14F-4D97-AF65-F5344CB8AC3E}">
        <p14:creationId xmlns:p14="http://schemas.microsoft.com/office/powerpoint/2010/main" val="18367079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4">
            <a:extLst>
              <a:ext uri="{FF2B5EF4-FFF2-40B4-BE49-F238E27FC236}">
                <a16:creationId xmlns:a16="http://schemas.microsoft.com/office/drawing/2014/main" id="{EFB4E0ED-74CE-437F-BC89-0A0CCF5140B6}"/>
              </a:ext>
            </a:extLst>
          </p:cNvPr>
          <p:cNvSpPr txBox="1">
            <a:spLocks/>
          </p:cNvSpPr>
          <p:nvPr/>
        </p:nvSpPr>
        <p:spPr>
          <a:xfrm>
            <a:off x="80357" y="91439"/>
            <a:ext cx="10861270" cy="388833"/>
          </a:xfrm>
          <a:prstGeom prst="rect">
            <a:avLst/>
          </a:prstGeom>
        </p:spPr>
        <p:txBody>
          <a:bodyPr vert="horz" lIns="91440" tIns="45720" rIns="91440" bIns="45720" rtlCol="0" anchor="b">
            <a:noAutofit/>
          </a:bodyPr>
          <a:lstStyle>
            <a:lvl1pPr marL="0" indent="0" algn="l" defTabSz="457200" rtl="0" eaLnBrk="1" latinLnBrk="0" hangingPunct="1">
              <a:spcBef>
                <a:spcPts val="1000"/>
              </a:spcBef>
              <a:spcAft>
                <a:spcPts val="0"/>
              </a:spcAft>
              <a:buClr>
                <a:schemeClr val="accent1"/>
              </a:buClr>
              <a:buSzPct val="80000"/>
              <a:buFont typeface="Wingdings 3" charset="2"/>
              <a:buNone/>
              <a:defRPr sz="2400" b="0" i="0" kern="1200">
                <a:solidFill>
                  <a:schemeClr val="accent1"/>
                </a:solidFill>
                <a:latin typeface="+mj-lt"/>
                <a:ea typeface="+mj-ea"/>
                <a:cs typeface="+mj-cs"/>
              </a:defRPr>
            </a:lvl1pPr>
            <a:lvl2pPr marL="457200" indent="0" algn="l" defTabSz="457200" rtl="0" eaLnBrk="1" latinLnBrk="0" hangingPunct="1">
              <a:spcBef>
                <a:spcPts val="1000"/>
              </a:spcBef>
              <a:spcAft>
                <a:spcPts val="0"/>
              </a:spcAft>
              <a:buClr>
                <a:schemeClr val="accent1"/>
              </a:buClr>
              <a:buSzPct val="80000"/>
              <a:buFont typeface="Wingdings 3" charset="2"/>
              <a:buNone/>
              <a:defRPr sz="2000" b="1" i="0" kern="1200">
                <a:solidFill>
                  <a:schemeClr val="tx1"/>
                </a:solidFill>
                <a:latin typeface="+mj-lt"/>
                <a:ea typeface="+mj-ea"/>
                <a:cs typeface="+mj-cs"/>
              </a:defRPr>
            </a:lvl2pPr>
            <a:lvl3pPr marL="914400" indent="0" algn="l" defTabSz="457200" rtl="0" eaLnBrk="1" latinLnBrk="0" hangingPunct="1">
              <a:spcBef>
                <a:spcPts val="1000"/>
              </a:spcBef>
              <a:spcAft>
                <a:spcPts val="0"/>
              </a:spcAft>
              <a:buClr>
                <a:schemeClr val="accent1"/>
              </a:buClr>
              <a:buSzPct val="80000"/>
              <a:buFont typeface="Wingdings 3" charset="2"/>
              <a:buNone/>
              <a:defRPr sz="1800" b="1" i="0" kern="1200">
                <a:solidFill>
                  <a:schemeClr val="tx1"/>
                </a:solidFill>
                <a:latin typeface="+mj-lt"/>
                <a:ea typeface="+mj-ea"/>
                <a:cs typeface="+mj-cs"/>
              </a:defRPr>
            </a:lvl3pPr>
            <a:lvl4pPr marL="1371600" indent="0" algn="l" defTabSz="457200" rtl="0" eaLnBrk="1" latinLnBrk="0" hangingPunct="1">
              <a:spcBef>
                <a:spcPts val="1000"/>
              </a:spcBef>
              <a:spcAft>
                <a:spcPts val="0"/>
              </a:spcAft>
              <a:buClr>
                <a:schemeClr val="accent1"/>
              </a:buClr>
              <a:buSzPct val="80000"/>
              <a:buFont typeface="Wingdings 3" charset="2"/>
              <a:buNone/>
              <a:defRPr sz="1600" b="1" i="0" kern="1200">
                <a:solidFill>
                  <a:schemeClr val="tx1"/>
                </a:solidFill>
                <a:latin typeface="+mj-lt"/>
                <a:ea typeface="+mj-ea"/>
                <a:cs typeface="+mj-cs"/>
              </a:defRPr>
            </a:lvl4pPr>
            <a:lvl5pPr marL="1828800" indent="0" algn="l" defTabSz="457200" rtl="0" eaLnBrk="1" latinLnBrk="0" hangingPunct="1">
              <a:spcBef>
                <a:spcPts val="1000"/>
              </a:spcBef>
              <a:spcAft>
                <a:spcPts val="0"/>
              </a:spcAft>
              <a:buClr>
                <a:schemeClr val="accent1"/>
              </a:buClr>
              <a:buSzPct val="80000"/>
              <a:buFont typeface="Wingdings 3" charset="2"/>
              <a:buNone/>
              <a:defRPr sz="1600" b="1" i="0" kern="1200">
                <a:solidFill>
                  <a:schemeClr val="tx1"/>
                </a:solidFill>
                <a:latin typeface="+mj-lt"/>
                <a:ea typeface="+mj-ea"/>
                <a:cs typeface="+mj-cs"/>
              </a:defRPr>
            </a:lvl5pPr>
            <a:lvl6pPr marL="2286000" indent="0" algn="l" defTabSz="457200" rtl="0" eaLnBrk="1" latinLnBrk="0" hangingPunct="1">
              <a:spcBef>
                <a:spcPts val="1000"/>
              </a:spcBef>
              <a:spcAft>
                <a:spcPts val="0"/>
              </a:spcAft>
              <a:buClr>
                <a:schemeClr val="accent1"/>
              </a:buClr>
              <a:buSzPct val="80000"/>
              <a:buFont typeface="Wingdings 3" charset="2"/>
              <a:buNone/>
              <a:defRPr sz="1600" b="1" i="0" kern="1200">
                <a:solidFill>
                  <a:schemeClr val="tx1"/>
                </a:solidFill>
                <a:latin typeface="+mj-lt"/>
                <a:ea typeface="+mj-ea"/>
                <a:cs typeface="+mj-cs"/>
              </a:defRPr>
            </a:lvl6pPr>
            <a:lvl7pPr marL="2743200" indent="0" algn="l" defTabSz="457200" rtl="0" eaLnBrk="1" latinLnBrk="0" hangingPunct="1">
              <a:spcBef>
                <a:spcPts val="1000"/>
              </a:spcBef>
              <a:spcAft>
                <a:spcPts val="0"/>
              </a:spcAft>
              <a:buClr>
                <a:schemeClr val="accent1"/>
              </a:buClr>
              <a:buSzPct val="80000"/>
              <a:buFont typeface="Wingdings 3" charset="2"/>
              <a:buNone/>
              <a:defRPr sz="1600" b="1" i="0" kern="1200">
                <a:solidFill>
                  <a:schemeClr val="tx1"/>
                </a:solidFill>
                <a:latin typeface="+mj-lt"/>
                <a:ea typeface="+mj-ea"/>
                <a:cs typeface="+mj-cs"/>
              </a:defRPr>
            </a:lvl7pPr>
            <a:lvl8pPr marL="3200400" indent="0" algn="l" defTabSz="457200" rtl="0" eaLnBrk="1" latinLnBrk="0" hangingPunct="1">
              <a:spcBef>
                <a:spcPts val="1000"/>
              </a:spcBef>
              <a:spcAft>
                <a:spcPts val="0"/>
              </a:spcAft>
              <a:buClr>
                <a:schemeClr val="accent1"/>
              </a:buClr>
              <a:buSzPct val="80000"/>
              <a:buFont typeface="Wingdings 3" charset="2"/>
              <a:buNone/>
              <a:defRPr sz="1600" b="1" i="0" kern="1200">
                <a:solidFill>
                  <a:schemeClr val="tx1"/>
                </a:solidFill>
                <a:latin typeface="+mj-lt"/>
                <a:ea typeface="+mj-ea"/>
                <a:cs typeface="+mj-cs"/>
              </a:defRPr>
            </a:lvl8pPr>
            <a:lvl9pPr marL="3657600" indent="0" algn="l" defTabSz="457200" rtl="0" eaLnBrk="1" latinLnBrk="0" hangingPunct="1">
              <a:spcBef>
                <a:spcPts val="1000"/>
              </a:spcBef>
              <a:spcAft>
                <a:spcPts val="0"/>
              </a:spcAft>
              <a:buClr>
                <a:schemeClr val="accent1"/>
              </a:buClr>
              <a:buSzPct val="80000"/>
              <a:buFont typeface="Wingdings 3" charset="2"/>
              <a:buNone/>
              <a:defRPr sz="1600" b="1" i="0" kern="1200">
                <a:solidFill>
                  <a:schemeClr val="tx1"/>
                </a:solidFill>
                <a:latin typeface="+mj-lt"/>
                <a:ea typeface="+mj-ea"/>
                <a:cs typeface="+mj-cs"/>
              </a:defRPr>
            </a:lvl9pPr>
          </a:lstStyle>
          <a:p>
            <a:r>
              <a:rPr lang="en-US" b="1" dirty="0"/>
              <a:t>Values and Pounds Low Coefficient of Variation/Stable/Resilient?</a:t>
            </a:r>
          </a:p>
        </p:txBody>
      </p:sp>
      <p:pic>
        <p:nvPicPr>
          <p:cNvPr id="20" name="Content Placeholder 19">
            <a:extLst>
              <a:ext uri="{FF2B5EF4-FFF2-40B4-BE49-F238E27FC236}">
                <a16:creationId xmlns:a16="http://schemas.microsoft.com/office/drawing/2014/main" id="{6D05649F-5870-4F28-A544-C255D46B7F30}"/>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53192" y="585901"/>
            <a:ext cx="10515600" cy="4506685"/>
          </a:xfrm>
        </p:spPr>
      </p:pic>
      <p:pic>
        <p:nvPicPr>
          <p:cNvPr id="22" name="Picture 21">
            <a:extLst>
              <a:ext uri="{FF2B5EF4-FFF2-40B4-BE49-F238E27FC236}">
                <a16:creationId xmlns:a16="http://schemas.microsoft.com/office/drawing/2014/main" id="{8C92EBAB-49CD-4A6E-A39B-C06F7332BC6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839243"/>
            <a:ext cx="12192000" cy="5225143"/>
          </a:xfrm>
          <a:prstGeom prst="rect">
            <a:avLst/>
          </a:prstGeom>
        </p:spPr>
      </p:pic>
    </p:spTree>
    <p:extLst>
      <p:ext uri="{BB962C8B-B14F-4D97-AF65-F5344CB8AC3E}">
        <p14:creationId xmlns:p14="http://schemas.microsoft.com/office/powerpoint/2010/main" val="12573407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D3BB1CE-FBDD-4C62-BE52-0B45050E76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16428"/>
            <a:ext cx="12192000" cy="5225143"/>
          </a:xfrm>
          <a:prstGeom prst="rect">
            <a:avLst/>
          </a:prstGeom>
        </p:spPr>
      </p:pic>
    </p:spTree>
    <p:extLst>
      <p:ext uri="{BB962C8B-B14F-4D97-AF65-F5344CB8AC3E}">
        <p14:creationId xmlns:p14="http://schemas.microsoft.com/office/powerpoint/2010/main" val="25411436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4789B9-5916-484D-B9CB-EF20A41FA185}"/>
              </a:ext>
            </a:extLst>
          </p:cNvPr>
          <p:cNvSpPr>
            <a:spLocks noGrp="1"/>
          </p:cNvSpPr>
          <p:nvPr>
            <p:ph type="title"/>
          </p:nvPr>
        </p:nvSpPr>
        <p:spPr/>
        <p:txBody>
          <a:bodyPr/>
          <a:lstStyle/>
          <a:p>
            <a:r>
              <a:rPr lang="en-US" dirty="0"/>
              <a:t>Identify resilience attributes for fishing communities</a:t>
            </a:r>
          </a:p>
        </p:txBody>
      </p:sp>
      <p:sp>
        <p:nvSpPr>
          <p:cNvPr id="3" name="Content Placeholder 2">
            <a:extLst>
              <a:ext uri="{FF2B5EF4-FFF2-40B4-BE49-F238E27FC236}">
                <a16:creationId xmlns:a16="http://schemas.microsoft.com/office/drawing/2014/main" id="{EAEBD0BF-95C3-454B-A045-9208C93313AD}"/>
              </a:ext>
            </a:extLst>
          </p:cNvPr>
          <p:cNvSpPr>
            <a:spLocks noGrp="1"/>
          </p:cNvSpPr>
          <p:nvPr>
            <p:ph idx="1"/>
          </p:nvPr>
        </p:nvSpPr>
        <p:spPr/>
        <p:txBody>
          <a:bodyPr>
            <a:normAutofit fontScale="92500" lnSpcReduction="10000"/>
          </a:bodyPr>
          <a:lstStyle/>
          <a:p>
            <a:endParaRPr lang="en-US" dirty="0"/>
          </a:p>
          <a:p>
            <a:r>
              <a:rPr lang="en-US" dirty="0"/>
              <a:t>What are the fishing communities that display significant drops in the value of landed fish and never recover or do recover?</a:t>
            </a:r>
          </a:p>
          <a:p>
            <a:r>
              <a:rPr lang="en-US" dirty="0"/>
              <a:t>What are the communities that show stable trends – no major drops in values?</a:t>
            </a:r>
          </a:p>
          <a:p>
            <a:r>
              <a:rPr lang="en-US" dirty="0"/>
              <a:t>What are the general patterns overall for these communities? </a:t>
            </a:r>
          </a:p>
          <a:p>
            <a:r>
              <a:rPr lang="en-US" dirty="0"/>
              <a:t>What causes collapse, what drives recovery, what seems to influence stability, what causes volatility?</a:t>
            </a:r>
          </a:p>
          <a:p>
            <a:r>
              <a:rPr lang="en-US" dirty="0"/>
              <a:t>Are there any particular typologies that we can use to characterize patterns of resilience?</a:t>
            </a:r>
            <a:br>
              <a:rPr lang="en-US" dirty="0"/>
            </a:br>
            <a:endParaRPr lang="en-US" dirty="0"/>
          </a:p>
          <a:p>
            <a:endParaRPr lang="en-US" dirty="0"/>
          </a:p>
        </p:txBody>
      </p:sp>
    </p:spTree>
    <p:extLst>
      <p:ext uri="{BB962C8B-B14F-4D97-AF65-F5344CB8AC3E}">
        <p14:creationId xmlns:p14="http://schemas.microsoft.com/office/powerpoint/2010/main" val="42224625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29CDC9F-7482-42BC-A220-A35EF77F12DB}"/>
              </a:ext>
            </a:extLst>
          </p:cNvPr>
          <p:cNvSpPr>
            <a:spLocks noGrp="1"/>
          </p:cNvSpPr>
          <p:nvPr>
            <p:ph type="ctrTitle"/>
          </p:nvPr>
        </p:nvSpPr>
        <p:spPr/>
        <p:txBody>
          <a:bodyPr/>
          <a:lstStyle/>
          <a:p>
            <a:r>
              <a:rPr lang="en-US" dirty="0"/>
              <a:t>Percent Change</a:t>
            </a:r>
          </a:p>
        </p:txBody>
      </p:sp>
      <p:sp>
        <p:nvSpPr>
          <p:cNvPr id="5" name="Subtitle 4">
            <a:extLst>
              <a:ext uri="{FF2B5EF4-FFF2-40B4-BE49-F238E27FC236}">
                <a16:creationId xmlns:a16="http://schemas.microsoft.com/office/drawing/2014/main" id="{11E88ED8-916D-46E9-8F9B-AAB1CDE9D4F0}"/>
              </a:ext>
            </a:extLst>
          </p:cNvPr>
          <p:cNvSpPr>
            <a:spLocks noGrp="1"/>
          </p:cNvSpPr>
          <p:nvPr>
            <p:ph type="subTitle" idx="1"/>
          </p:nvPr>
        </p:nvSpPr>
        <p:spPr/>
        <p:txBody>
          <a:bodyPr/>
          <a:lstStyle/>
          <a:p>
            <a:r>
              <a:rPr lang="en-US" dirty="0"/>
              <a:t>Year to year change</a:t>
            </a:r>
          </a:p>
        </p:txBody>
      </p:sp>
    </p:spTree>
    <p:extLst>
      <p:ext uri="{BB962C8B-B14F-4D97-AF65-F5344CB8AC3E}">
        <p14:creationId xmlns:p14="http://schemas.microsoft.com/office/powerpoint/2010/main" val="12636110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4">
            <a:extLst>
              <a:ext uri="{FF2B5EF4-FFF2-40B4-BE49-F238E27FC236}">
                <a16:creationId xmlns:a16="http://schemas.microsoft.com/office/drawing/2014/main" id="{737D4CC4-51C4-44E5-ADC5-AE8107E05A94}"/>
              </a:ext>
            </a:extLst>
          </p:cNvPr>
          <p:cNvSpPr txBox="1">
            <a:spLocks/>
          </p:cNvSpPr>
          <p:nvPr/>
        </p:nvSpPr>
        <p:spPr>
          <a:xfrm>
            <a:off x="80356" y="91439"/>
            <a:ext cx="10133907" cy="388833"/>
          </a:xfrm>
          <a:prstGeom prst="rect">
            <a:avLst/>
          </a:prstGeom>
        </p:spPr>
        <p:txBody>
          <a:bodyPr vert="horz" lIns="91440" tIns="45720" rIns="91440" bIns="45720" rtlCol="0" anchor="b">
            <a:noAutofit/>
          </a:bodyPr>
          <a:lstStyle>
            <a:lvl1pPr marL="0" indent="0" algn="l" defTabSz="457200" rtl="0" eaLnBrk="1" latinLnBrk="0" hangingPunct="1">
              <a:spcBef>
                <a:spcPts val="1000"/>
              </a:spcBef>
              <a:spcAft>
                <a:spcPts val="0"/>
              </a:spcAft>
              <a:buClr>
                <a:schemeClr val="accent1"/>
              </a:buClr>
              <a:buSzPct val="80000"/>
              <a:buFont typeface="Wingdings 3" charset="2"/>
              <a:buNone/>
              <a:defRPr sz="2400" b="0" i="0" kern="1200">
                <a:solidFill>
                  <a:schemeClr val="accent1"/>
                </a:solidFill>
                <a:latin typeface="+mj-lt"/>
                <a:ea typeface="+mj-ea"/>
                <a:cs typeface="+mj-cs"/>
              </a:defRPr>
            </a:lvl1pPr>
            <a:lvl2pPr marL="457200" indent="0" algn="l" defTabSz="457200" rtl="0" eaLnBrk="1" latinLnBrk="0" hangingPunct="1">
              <a:spcBef>
                <a:spcPts val="1000"/>
              </a:spcBef>
              <a:spcAft>
                <a:spcPts val="0"/>
              </a:spcAft>
              <a:buClr>
                <a:schemeClr val="accent1"/>
              </a:buClr>
              <a:buSzPct val="80000"/>
              <a:buFont typeface="Wingdings 3" charset="2"/>
              <a:buNone/>
              <a:defRPr sz="2000" b="1" i="0" kern="1200">
                <a:solidFill>
                  <a:schemeClr val="tx1"/>
                </a:solidFill>
                <a:latin typeface="+mj-lt"/>
                <a:ea typeface="+mj-ea"/>
                <a:cs typeface="+mj-cs"/>
              </a:defRPr>
            </a:lvl2pPr>
            <a:lvl3pPr marL="914400" indent="0" algn="l" defTabSz="457200" rtl="0" eaLnBrk="1" latinLnBrk="0" hangingPunct="1">
              <a:spcBef>
                <a:spcPts val="1000"/>
              </a:spcBef>
              <a:spcAft>
                <a:spcPts val="0"/>
              </a:spcAft>
              <a:buClr>
                <a:schemeClr val="accent1"/>
              </a:buClr>
              <a:buSzPct val="80000"/>
              <a:buFont typeface="Wingdings 3" charset="2"/>
              <a:buNone/>
              <a:defRPr sz="1800" b="1" i="0" kern="1200">
                <a:solidFill>
                  <a:schemeClr val="tx1"/>
                </a:solidFill>
                <a:latin typeface="+mj-lt"/>
                <a:ea typeface="+mj-ea"/>
                <a:cs typeface="+mj-cs"/>
              </a:defRPr>
            </a:lvl3pPr>
            <a:lvl4pPr marL="1371600" indent="0" algn="l" defTabSz="457200" rtl="0" eaLnBrk="1" latinLnBrk="0" hangingPunct="1">
              <a:spcBef>
                <a:spcPts val="1000"/>
              </a:spcBef>
              <a:spcAft>
                <a:spcPts val="0"/>
              </a:spcAft>
              <a:buClr>
                <a:schemeClr val="accent1"/>
              </a:buClr>
              <a:buSzPct val="80000"/>
              <a:buFont typeface="Wingdings 3" charset="2"/>
              <a:buNone/>
              <a:defRPr sz="1600" b="1" i="0" kern="1200">
                <a:solidFill>
                  <a:schemeClr val="tx1"/>
                </a:solidFill>
                <a:latin typeface="+mj-lt"/>
                <a:ea typeface="+mj-ea"/>
                <a:cs typeface="+mj-cs"/>
              </a:defRPr>
            </a:lvl4pPr>
            <a:lvl5pPr marL="1828800" indent="0" algn="l" defTabSz="457200" rtl="0" eaLnBrk="1" latinLnBrk="0" hangingPunct="1">
              <a:spcBef>
                <a:spcPts val="1000"/>
              </a:spcBef>
              <a:spcAft>
                <a:spcPts val="0"/>
              </a:spcAft>
              <a:buClr>
                <a:schemeClr val="accent1"/>
              </a:buClr>
              <a:buSzPct val="80000"/>
              <a:buFont typeface="Wingdings 3" charset="2"/>
              <a:buNone/>
              <a:defRPr sz="1600" b="1" i="0" kern="1200">
                <a:solidFill>
                  <a:schemeClr val="tx1"/>
                </a:solidFill>
                <a:latin typeface="+mj-lt"/>
                <a:ea typeface="+mj-ea"/>
                <a:cs typeface="+mj-cs"/>
              </a:defRPr>
            </a:lvl5pPr>
            <a:lvl6pPr marL="2286000" indent="0" algn="l" defTabSz="457200" rtl="0" eaLnBrk="1" latinLnBrk="0" hangingPunct="1">
              <a:spcBef>
                <a:spcPts val="1000"/>
              </a:spcBef>
              <a:spcAft>
                <a:spcPts val="0"/>
              </a:spcAft>
              <a:buClr>
                <a:schemeClr val="accent1"/>
              </a:buClr>
              <a:buSzPct val="80000"/>
              <a:buFont typeface="Wingdings 3" charset="2"/>
              <a:buNone/>
              <a:defRPr sz="1600" b="1" i="0" kern="1200">
                <a:solidFill>
                  <a:schemeClr val="tx1"/>
                </a:solidFill>
                <a:latin typeface="+mj-lt"/>
                <a:ea typeface="+mj-ea"/>
                <a:cs typeface="+mj-cs"/>
              </a:defRPr>
            </a:lvl6pPr>
            <a:lvl7pPr marL="2743200" indent="0" algn="l" defTabSz="457200" rtl="0" eaLnBrk="1" latinLnBrk="0" hangingPunct="1">
              <a:spcBef>
                <a:spcPts val="1000"/>
              </a:spcBef>
              <a:spcAft>
                <a:spcPts val="0"/>
              </a:spcAft>
              <a:buClr>
                <a:schemeClr val="accent1"/>
              </a:buClr>
              <a:buSzPct val="80000"/>
              <a:buFont typeface="Wingdings 3" charset="2"/>
              <a:buNone/>
              <a:defRPr sz="1600" b="1" i="0" kern="1200">
                <a:solidFill>
                  <a:schemeClr val="tx1"/>
                </a:solidFill>
                <a:latin typeface="+mj-lt"/>
                <a:ea typeface="+mj-ea"/>
                <a:cs typeface="+mj-cs"/>
              </a:defRPr>
            </a:lvl7pPr>
            <a:lvl8pPr marL="3200400" indent="0" algn="l" defTabSz="457200" rtl="0" eaLnBrk="1" latinLnBrk="0" hangingPunct="1">
              <a:spcBef>
                <a:spcPts val="1000"/>
              </a:spcBef>
              <a:spcAft>
                <a:spcPts val="0"/>
              </a:spcAft>
              <a:buClr>
                <a:schemeClr val="accent1"/>
              </a:buClr>
              <a:buSzPct val="80000"/>
              <a:buFont typeface="Wingdings 3" charset="2"/>
              <a:buNone/>
              <a:defRPr sz="1600" b="1" i="0" kern="1200">
                <a:solidFill>
                  <a:schemeClr val="tx1"/>
                </a:solidFill>
                <a:latin typeface="+mj-lt"/>
                <a:ea typeface="+mj-ea"/>
                <a:cs typeface="+mj-cs"/>
              </a:defRPr>
            </a:lvl8pPr>
            <a:lvl9pPr marL="3657600" indent="0" algn="l" defTabSz="457200" rtl="0" eaLnBrk="1" latinLnBrk="0" hangingPunct="1">
              <a:spcBef>
                <a:spcPts val="1000"/>
              </a:spcBef>
              <a:spcAft>
                <a:spcPts val="0"/>
              </a:spcAft>
              <a:buClr>
                <a:schemeClr val="accent1"/>
              </a:buClr>
              <a:buSzPct val="80000"/>
              <a:buFont typeface="Wingdings 3" charset="2"/>
              <a:buNone/>
              <a:defRPr sz="1600" b="1" i="0" kern="1200">
                <a:solidFill>
                  <a:schemeClr val="tx1"/>
                </a:solidFill>
                <a:latin typeface="+mj-lt"/>
                <a:ea typeface="+mj-ea"/>
                <a:cs typeface="+mj-cs"/>
              </a:defRPr>
            </a:lvl9pPr>
          </a:lstStyle>
          <a:p>
            <a:r>
              <a:rPr lang="en-US" b="1" dirty="0"/>
              <a:t>Percent Change from one year to the next for each city</a:t>
            </a:r>
          </a:p>
        </p:txBody>
      </p:sp>
      <p:pic>
        <p:nvPicPr>
          <p:cNvPr id="3" name="Picture 2">
            <a:extLst>
              <a:ext uri="{FF2B5EF4-FFF2-40B4-BE49-F238E27FC236}">
                <a16:creationId xmlns:a16="http://schemas.microsoft.com/office/drawing/2014/main" id="{7C5D1AEF-6C4B-4CB2-AB29-032C9AF66AC9}"/>
              </a:ext>
            </a:extLst>
          </p:cNvPr>
          <p:cNvPicPr>
            <a:picLocks noChangeAspect="1"/>
          </p:cNvPicPr>
          <p:nvPr/>
        </p:nvPicPr>
        <p:blipFill>
          <a:blip r:embed="rId3"/>
          <a:stretch>
            <a:fillRect/>
          </a:stretch>
        </p:blipFill>
        <p:spPr>
          <a:xfrm>
            <a:off x="154132" y="837334"/>
            <a:ext cx="8953500" cy="1733550"/>
          </a:xfrm>
          <a:prstGeom prst="rect">
            <a:avLst/>
          </a:prstGeom>
        </p:spPr>
      </p:pic>
      <p:graphicFrame>
        <p:nvGraphicFramePr>
          <p:cNvPr id="4" name="Table 3">
            <a:extLst>
              <a:ext uri="{FF2B5EF4-FFF2-40B4-BE49-F238E27FC236}">
                <a16:creationId xmlns:a16="http://schemas.microsoft.com/office/drawing/2014/main" id="{211321A7-7857-4669-8C5C-327EE8F0E18B}"/>
              </a:ext>
            </a:extLst>
          </p:cNvPr>
          <p:cNvGraphicFramePr>
            <a:graphicFrameLocks noGrp="1"/>
          </p:cNvGraphicFramePr>
          <p:nvPr>
            <p:extLst>
              <p:ext uri="{D42A27DB-BD31-4B8C-83A1-F6EECF244321}">
                <p14:modId xmlns:p14="http://schemas.microsoft.com/office/powerpoint/2010/main" val="3016408238"/>
              </p:ext>
            </p:extLst>
          </p:nvPr>
        </p:nvGraphicFramePr>
        <p:xfrm>
          <a:off x="673732" y="2373817"/>
          <a:ext cx="10735488" cy="4108392"/>
        </p:xfrm>
        <a:graphic>
          <a:graphicData uri="http://schemas.openxmlformats.org/drawingml/2006/table">
            <a:tbl>
              <a:tblPr>
                <a:tableStyleId>{5C22544A-7EE6-4342-B048-85BDC9FD1C3A}</a:tableStyleId>
              </a:tblPr>
              <a:tblGrid>
                <a:gridCol w="1341936">
                  <a:extLst>
                    <a:ext uri="{9D8B030D-6E8A-4147-A177-3AD203B41FA5}">
                      <a16:colId xmlns:a16="http://schemas.microsoft.com/office/drawing/2014/main" val="874642003"/>
                    </a:ext>
                  </a:extLst>
                </a:gridCol>
                <a:gridCol w="1341936">
                  <a:extLst>
                    <a:ext uri="{9D8B030D-6E8A-4147-A177-3AD203B41FA5}">
                      <a16:colId xmlns:a16="http://schemas.microsoft.com/office/drawing/2014/main" val="1235140620"/>
                    </a:ext>
                  </a:extLst>
                </a:gridCol>
                <a:gridCol w="1341936">
                  <a:extLst>
                    <a:ext uri="{9D8B030D-6E8A-4147-A177-3AD203B41FA5}">
                      <a16:colId xmlns:a16="http://schemas.microsoft.com/office/drawing/2014/main" val="3911032329"/>
                    </a:ext>
                  </a:extLst>
                </a:gridCol>
                <a:gridCol w="1341936">
                  <a:extLst>
                    <a:ext uri="{9D8B030D-6E8A-4147-A177-3AD203B41FA5}">
                      <a16:colId xmlns:a16="http://schemas.microsoft.com/office/drawing/2014/main" val="1773169750"/>
                    </a:ext>
                  </a:extLst>
                </a:gridCol>
                <a:gridCol w="1341936">
                  <a:extLst>
                    <a:ext uri="{9D8B030D-6E8A-4147-A177-3AD203B41FA5}">
                      <a16:colId xmlns:a16="http://schemas.microsoft.com/office/drawing/2014/main" val="3560176853"/>
                    </a:ext>
                  </a:extLst>
                </a:gridCol>
                <a:gridCol w="1341936">
                  <a:extLst>
                    <a:ext uri="{9D8B030D-6E8A-4147-A177-3AD203B41FA5}">
                      <a16:colId xmlns:a16="http://schemas.microsoft.com/office/drawing/2014/main" val="3335144468"/>
                    </a:ext>
                  </a:extLst>
                </a:gridCol>
                <a:gridCol w="1341936">
                  <a:extLst>
                    <a:ext uri="{9D8B030D-6E8A-4147-A177-3AD203B41FA5}">
                      <a16:colId xmlns:a16="http://schemas.microsoft.com/office/drawing/2014/main" val="2802423961"/>
                    </a:ext>
                  </a:extLst>
                </a:gridCol>
                <a:gridCol w="1341936">
                  <a:extLst>
                    <a:ext uri="{9D8B030D-6E8A-4147-A177-3AD203B41FA5}">
                      <a16:colId xmlns:a16="http://schemas.microsoft.com/office/drawing/2014/main" val="3410386845"/>
                    </a:ext>
                  </a:extLst>
                </a:gridCol>
              </a:tblGrid>
              <a:tr h="171183">
                <a:tc>
                  <a:txBody>
                    <a:bodyPr/>
                    <a:lstStyle/>
                    <a:p>
                      <a:pPr algn="l" fontAlgn="b"/>
                      <a:r>
                        <a:rPr lang="en-US" sz="1000" u="none" strike="noStrike">
                          <a:effectLst/>
                        </a:rPr>
                        <a:t>landed_year</a:t>
                      </a:r>
                      <a:endParaRPr lang="en-US" sz="1000" b="0" i="0" u="none" strike="noStrike">
                        <a:solidFill>
                          <a:srgbClr val="000000"/>
                        </a:solidFill>
                        <a:effectLst/>
                        <a:latin typeface="Calibri" panose="020F0502020204030204" pitchFamily="34" charset="0"/>
                      </a:endParaRPr>
                    </a:p>
                  </a:txBody>
                  <a:tcPr marL="8559" marR="8559" marT="8559" marB="0" anchor="b"/>
                </a:tc>
                <a:tc>
                  <a:txBody>
                    <a:bodyPr/>
                    <a:lstStyle/>
                    <a:p>
                      <a:pPr algn="l" fontAlgn="b"/>
                      <a:r>
                        <a:rPr lang="en-US" sz="1000" u="none" strike="noStrike">
                          <a:effectLst/>
                        </a:rPr>
                        <a:t>dealer_state</a:t>
                      </a:r>
                      <a:endParaRPr lang="en-US" sz="1000" b="0" i="0" u="none" strike="noStrike">
                        <a:solidFill>
                          <a:srgbClr val="000000"/>
                        </a:solidFill>
                        <a:effectLst/>
                        <a:latin typeface="Calibri" panose="020F0502020204030204" pitchFamily="34" charset="0"/>
                      </a:endParaRPr>
                    </a:p>
                  </a:txBody>
                  <a:tcPr marL="8559" marR="8559" marT="8559" marB="0" anchor="b"/>
                </a:tc>
                <a:tc>
                  <a:txBody>
                    <a:bodyPr/>
                    <a:lstStyle/>
                    <a:p>
                      <a:pPr algn="l" fontAlgn="b"/>
                      <a:r>
                        <a:rPr lang="en-US" sz="1000" u="none" strike="noStrike">
                          <a:effectLst/>
                        </a:rPr>
                        <a:t>dealer_city</a:t>
                      </a:r>
                      <a:endParaRPr lang="en-US" sz="1000" b="0" i="0" u="none" strike="noStrike">
                        <a:solidFill>
                          <a:srgbClr val="000000"/>
                        </a:solidFill>
                        <a:effectLst/>
                        <a:latin typeface="Calibri" panose="020F0502020204030204" pitchFamily="34" charset="0"/>
                      </a:endParaRPr>
                    </a:p>
                  </a:txBody>
                  <a:tcPr marL="8559" marR="8559" marT="8559" marB="0" anchor="b"/>
                </a:tc>
                <a:tc>
                  <a:txBody>
                    <a:bodyPr/>
                    <a:lstStyle/>
                    <a:p>
                      <a:pPr algn="l" fontAlgn="b"/>
                      <a:r>
                        <a:rPr lang="en-US" sz="1000" u="none" strike="noStrike">
                          <a:effectLst/>
                        </a:rPr>
                        <a:t>total_live_lbs</a:t>
                      </a:r>
                      <a:endParaRPr lang="en-US" sz="1000" b="0" i="0" u="none" strike="noStrike">
                        <a:solidFill>
                          <a:srgbClr val="000000"/>
                        </a:solidFill>
                        <a:effectLst/>
                        <a:latin typeface="Calibri" panose="020F0502020204030204" pitchFamily="34" charset="0"/>
                      </a:endParaRPr>
                    </a:p>
                  </a:txBody>
                  <a:tcPr marL="8559" marR="8559" marT="8559" marB="0" anchor="b"/>
                </a:tc>
                <a:tc>
                  <a:txBody>
                    <a:bodyPr/>
                    <a:lstStyle/>
                    <a:p>
                      <a:pPr algn="l" fontAlgn="b"/>
                      <a:r>
                        <a:rPr lang="en-US" sz="1000" u="none" strike="noStrike">
                          <a:effectLst/>
                        </a:rPr>
                        <a:t>total_value</a:t>
                      </a:r>
                      <a:endParaRPr lang="en-US" sz="1000" b="0" i="0" u="none" strike="noStrike">
                        <a:solidFill>
                          <a:srgbClr val="000000"/>
                        </a:solidFill>
                        <a:effectLst/>
                        <a:latin typeface="Calibri" panose="020F0502020204030204" pitchFamily="34" charset="0"/>
                      </a:endParaRPr>
                    </a:p>
                  </a:txBody>
                  <a:tcPr marL="8559" marR="8559" marT="8559" marB="0" anchor="b"/>
                </a:tc>
                <a:tc>
                  <a:txBody>
                    <a:bodyPr/>
                    <a:lstStyle/>
                    <a:p>
                      <a:pPr algn="l" fontAlgn="b"/>
                      <a:r>
                        <a:rPr lang="en-US" sz="1000" u="none" strike="noStrike">
                          <a:effectLst/>
                        </a:rPr>
                        <a:t>total_adjusted_val</a:t>
                      </a:r>
                      <a:endParaRPr lang="en-US" sz="1000" b="0" i="0" u="none" strike="noStrike">
                        <a:solidFill>
                          <a:srgbClr val="000000"/>
                        </a:solidFill>
                        <a:effectLst/>
                        <a:latin typeface="Calibri" panose="020F0502020204030204" pitchFamily="34" charset="0"/>
                      </a:endParaRPr>
                    </a:p>
                  </a:txBody>
                  <a:tcPr marL="8559" marR="8559" marT="8559" marB="0" anchor="b"/>
                </a:tc>
                <a:tc>
                  <a:txBody>
                    <a:bodyPr/>
                    <a:lstStyle/>
                    <a:p>
                      <a:pPr algn="l" fontAlgn="b"/>
                      <a:r>
                        <a:rPr lang="en-US" sz="1000" u="none" strike="noStrike">
                          <a:effectLst/>
                        </a:rPr>
                        <a:t>perc_change_Val</a:t>
                      </a:r>
                      <a:endParaRPr lang="en-US" sz="1000" b="0" i="0" u="none" strike="noStrike">
                        <a:solidFill>
                          <a:srgbClr val="000000"/>
                        </a:solidFill>
                        <a:effectLst/>
                        <a:latin typeface="Calibri" panose="020F0502020204030204" pitchFamily="34" charset="0"/>
                      </a:endParaRPr>
                    </a:p>
                  </a:txBody>
                  <a:tcPr marL="8559" marR="8559" marT="8559" marB="0" anchor="b"/>
                </a:tc>
                <a:tc>
                  <a:txBody>
                    <a:bodyPr/>
                    <a:lstStyle/>
                    <a:p>
                      <a:pPr algn="l" fontAlgn="b"/>
                      <a:r>
                        <a:rPr lang="en-US" sz="1000" u="none" strike="noStrike">
                          <a:effectLst/>
                        </a:rPr>
                        <a:t>perc_change_lbs</a:t>
                      </a:r>
                      <a:endParaRPr lang="en-US" sz="1000" b="0" i="0" u="none" strike="noStrike">
                        <a:solidFill>
                          <a:srgbClr val="000000"/>
                        </a:solidFill>
                        <a:effectLst/>
                        <a:latin typeface="Calibri" panose="020F0502020204030204" pitchFamily="34" charset="0"/>
                      </a:endParaRPr>
                    </a:p>
                  </a:txBody>
                  <a:tcPr marL="8559" marR="8559" marT="8559" marB="0" anchor="b"/>
                </a:tc>
                <a:extLst>
                  <a:ext uri="{0D108BD9-81ED-4DB2-BD59-A6C34878D82A}">
                    <a16:rowId xmlns:a16="http://schemas.microsoft.com/office/drawing/2014/main" val="777891581"/>
                  </a:ext>
                </a:extLst>
              </a:tr>
              <a:tr h="171183">
                <a:tc>
                  <a:txBody>
                    <a:bodyPr/>
                    <a:lstStyle/>
                    <a:p>
                      <a:pPr algn="r" fontAlgn="b"/>
                      <a:r>
                        <a:rPr lang="en-US" sz="1000" u="none" strike="noStrike">
                          <a:effectLst/>
                        </a:rPr>
                        <a:t>1987</a:t>
                      </a:r>
                      <a:endParaRPr lang="en-US" sz="1000" b="0" i="0" u="none" strike="noStrike">
                        <a:solidFill>
                          <a:srgbClr val="000000"/>
                        </a:solidFill>
                        <a:effectLst/>
                        <a:latin typeface="Calibri" panose="020F0502020204030204" pitchFamily="34" charset="0"/>
                      </a:endParaRPr>
                    </a:p>
                  </a:txBody>
                  <a:tcPr marL="8559" marR="8559" marT="8559" marB="0" anchor="b"/>
                </a:tc>
                <a:tc>
                  <a:txBody>
                    <a:bodyPr/>
                    <a:lstStyle/>
                    <a:p>
                      <a:pPr algn="l" fontAlgn="b"/>
                      <a:r>
                        <a:rPr lang="en-US" sz="1000" u="none" strike="noStrike">
                          <a:effectLst/>
                        </a:rPr>
                        <a:t>TX</a:t>
                      </a:r>
                      <a:endParaRPr lang="en-US" sz="1000" b="0" i="0" u="none" strike="noStrike">
                        <a:solidFill>
                          <a:srgbClr val="000000"/>
                        </a:solidFill>
                        <a:effectLst/>
                        <a:latin typeface="Calibri" panose="020F0502020204030204" pitchFamily="34" charset="0"/>
                      </a:endParaRPr>
                    </a:p>
                  </a:txBody>
                  <a:tcPr marL="8559" marR="8559" marT="8559" marB="0" anchor="b"/>
                </a:tc>
                <a:tc>
                  <a:txBody>
                    <a:bodyPr/>
                    <a:lstStyle/>
                    <a:p>
                      <a:pPr algn="l" fontAlgn="b"/>
                      <a:r>
                        <a:rPr lang="en-US" sz="1000" u="none" strike="noStrike">
                          <a:effectLst/>
                        </a:rPr>
                        <a:t>FREEPORT</a:t>
                      </a:r>
                      <a:endParaRPr lang="en-US" sz="1000" b="0" i="0" u="none" strike="noStrike">
                        <a:solidFill>
                          <a:srgbClr val="000000"/>
                        </a:solidFill>
                        <a:effectLst/>
                        <a:latin typeface="Calibri" panose="020F0502020204030204" pitchFamily="34" charset="0"/>
                      </a:endParaRPr>
                    </a:p>
                  </a:txBody>
                  <a:tcPr marL="8559" marR="8559" marT="8559" marB="0" anchor="b"/>
                </a:tc>
                <a:tc>
                  <a:txBody>
                    <a:bodyPr/>
                    <a:lstStyle/>
                    <a:p>
                      <a:pPr algn="r" fontAlgn="b"/>
                      <a:r>
                        <a:rPr lang="en-US" sz="1000" u="none" strike="noStrike">
                          <a:effectLst/>
                        </a:rPr>
                        <a:t>6774715</a:t>
                      </a:r>
                      <a:endParaRPr lang="en-US" sz="1000" b="0" i="0" u="none" strike="noStrike">
                        <a:solidFill>
                          <a:srgbClr val="000000"/>
                        </a:solidFill>
                        <a:effectLst/>
                        <a:latin typeface="Calibri" panose="020F0502020204030204" pitchFamily="34" charset="0"/>
                      </a:endParaRPr>
                    </a:p>
                  </a:txBody>
                  <a:tcPr marL="8559" marR="8559" marT="8559" marB="0" anchor="b"/>
                </a:tc>
                <a:tc>
                  <a:txBody>
                    <a:bodyPr/>
                    <a:lstStyle/>
                    <a:p>
                      <a:pPr algn="r" fontAlgn="b"/>
                      <a:r>
                        <a:rPr lang="en-US" sz="1000" u="none" strike="noStrike">
                          <a:effectLst/>
                        </a:rPr>
                        <a:t>16595687</a:t>
                      </a:r>
                      <a:endParaRPr lang="en-US" sz="1000" b="0" i="0" u="none" strike="noStrike">
                        <a:solidFill>
                          <a:srgbClr val="000000"/>
                        </a:solidFill>
                        <a:effectLst/>
                        <a:latin typeface="Calibri" panose="020F0502020204030204" pitchFamily="34" charset="0"/>
                      </a:endParaRPr>
                    </a:p>
                  </a:txBody>
                  <a:tcPr marL="8559" marR="8559" marT="8559" marB="0" anchor="b"/>
                </a:tc>
                <a:tc>
                  <a:txBody>
                    <a:bodyPr/>
                    <a:lstStyle/>
                    <a:p>
                      <a:pPr algn="r" fontAlgn="b"/>
                      <a:r>
                        <a:rPr lang="en-US" sz="1000" u="none" strike="noStrike">
                          <a:effectLst/>
                        </a:rPr>
                        <a:t>33122674</a:t>
                      </a:r>
                      <a:endParaRPr lang="en-US" sz="1000" b="0" i="0" u="none" strike="noStrike">
                        <a:solidFill>
                          <a:srgbClr val="000000"/>
                        </a:solidFill>
                        <a:effectLst/>
                        <a:latin typeface="Calibri" panose="020F0502020204030204" pitchFamily="34" charset="0"/>
                      </a:endParaRPr>
                    </a:p>
                  </a:txBody>
                  <a:tcPr marL="8559" marR="8559" marT="8559" marB="0" anchor="b"/>
                </a:tc>
                <a:tc>
                  <a:txBody>
                    <a:bodyPr/>
                    <a:lstStyle/>
                    <a:p>
                      <a:pPr algn="r" fontAlgn="b"/>
                      <a:r>
                        <a:rPr lang="en-US" sz="1000" u="none" strike="noStrike">
                          <a:effectLst/>
                        </a:rPr>
                        <a:t>4203285.03</a:t>
                      </a:r>
                      <a:endParaRPr lang="en-US" sz="1000" b="0" i="0" u="none" strike="noStrike">
                        <a:solidFill>
                          <a:srgbClr val="000000"/>
                        </a:solidFill>
                        <a:effectLst/>
                        <a:latin typeface="Calibri" panose="020F0502020204030204" pitchFamily="34" charset="0"/>
                      </a:endParaRPr>
                    </a:p>
                  </a:txBody>
                  <a:tcPr marL="8559" marR="8559" marT="8559" marB="0" anchor="b"/>
                </a:tc>
                <a:tc>
                  <a:txBody>
                    <a:bodyPr/>
                    <a:lstStyle/>
                    <a:p>
                      <a:pPr algn="r" fontAlgn="b"/>
                      <a:r>
                        <a:rPr lang="en-US" sz="1000" u="none" strike="noStrike">
                          <a:effectLst/>
                        </a:rPr>
                        <a:t>518240.86</a:t>
                      </a:r>
                      <a:endParaRPr lang="en-US" sz="1000" b="0" i="0" u="none" strike="noStrike">
                        <a:solidFill>
                          <a:srgbClr val="000000"/>
                        </a:solidFill>
                        <a:effectLst/>
                        <a:latin typeface="Calibri" panose="020F0502020204030204" pitchFamily="34" charset="0"/>
                      </a:endParaRPr>
                    </a:p>
                  </a:txBody>
                  <a:tcPr marL="8559" marR="8559" marT="8559" marB="0" anchor="b"/>
                </a:tc>
                <a:extLst>
                  <a:ext uri="{0D108BD9-81ED-4DB2-BD59-A6C34878D82A}">
                    <a16:rowId xmlns:a16="http://schemas.microsoft.com/office/drawing/2014/main" val="1746709067"/>
                  </a:ext>
                </a:extLst>
              </a:tr>
              <a:tr h="171183">
                <a:tc>
                  <a:txBody>
                    <a:bodyPr/>
                    <a:lstStyle/>
                    <a:p>
                      <a:pPr algn="r" fontAlgn="b"/>
                      <a:r>
                        <a:rPr lang="en-US" sz="1000" u="none" strike="noStrike">
                          <a:effectLst/>
                        </a:rPr>
                        <a:t>1986</a:t>
                      </a:r>
                      <a:endParaRPr lang="en-US" sz="1000" b="0" i="0" u="none" strike="noStrike">
                        <a:solidFill>
                          <a:srgbClr val="000000"/>
                        </a:solidFill>
                        <a:effectLst/>
                        <a:latin typeface="Calibri" panose="020F0502020204030204" pitchFamily="34" charset="0"/>
                      </a:endParaRPr>
                    </a:p>
                  </a:txBody>
                  <a:tcPr marL="8559" marR="8559" marT="8559" marB="0" anchor="b"/>
                </a:tc>
                <a:tc>
                  <a:txBody>
                    <a:bodyPr/>
                    <a:lstStyle/>
                    <a:p>
                      <a:pPr algn="l" fontAlgn="b"/>
                      <a:r>
                        <a:rPr lang="en-US" sz="1000" u="none" strike="noStrike">
                          <a:effectLst/>
                        </a:rPr>
                        <a:t>TX</a:t>
                      </a:r>
                      <a:endParaRPr lang="en-US" sz="1000" b="0" i="0" u="none" strike="noStrike">
                        <a:solidFill>
                          <a:srgbClr val="000000"/>
                        </a:solidFill>
                        <a:effectLst/>
                        <a:latin typeface="Calibri" panose="020F0502020204030204" pitchFamily="34" charset="0"/>
                      </a:endParaRPr>
                    </a:p>
                  </a:txBody>
                  <a:tcPr marL="8559" marR="8559" marT="8559" marB="0" anchor="b"/>
                </a:tc>
                <a:tc>
                  <a:txBody>
                    <a:bodyPr/>
                    <a:lstStyle/>
                    <a:p>
                      <a:pPr algn="l" fontAlgn="b"/>
                      <a:r>
                        <a:rPr lang="en-US" sz="1000" u="none" strike="noStrike">
                          <a:effectLst/>
                        </a:rPr>
                        <a:t>FREEPORT</a:t>
                      </a:r>
                      <a:endParaRPr lang="en-US" sz="1000" b="0" i="0" u="none" strike="noStrike">
                        <a:solidFill>
                          <a:srgbClr val="000000"/>
                        </a:solidFill>
                        <a:effectLst/>
                        <a:latin typeface="Calibri" panose="020F0502020204030204" pitchFamily="34" charset="0"/>
                      </a:endParaRPr>
                    </a:p>
                  </a:txBody>
                  <a:tcPr marL="8559" marR="8559" marT="8559" marB="0" anchor="b"/>
                </a:tc>
                <a:tc>
                  <a:txBody>
                    <a:bodyPr/>
                    <a:lstStyle/>
                    <a:p>
                      <a:pPr algn="r" fontAlgn="b"/>
                      <a:r>
                        <a:rPr lang="en-US" sz="1000" u="none" strike="noStrike">
                          <a:effectLst/>
                        </a:rPr>
                        <a:t>9372335</a:t>
                      </a:r>
                      <a:endParaRPr lang="en-US" sz="1000" b="0" i="0" u="none" strike="noStrike">
                        <a:solidFill>
                          <a:srgbClr val="000000"/>
                        </a:solidFill>
                        <a:effectLst/>
                        <a:latin typeface="Calibri" panose="020F0502020204030204" pitchFamily="34" charset="0"/>
                      </a:endParaRPr>
                    </a:p>
                  </a:txBody>
                  <a:tcPr marL="8559" marR="8559" marT="8559" marB="0" anchor="b"/>
                </a:tc>
                <a:tc>
                  <a:txBody>
                    <a:bodyPr/>
                    <a:lstStyle/>
                    <a:p>
                      <a:pPr algn="r" fontAlgn="b"/>
                      <a:r>
                        <a:rPr lang="en-US" sz="1000" u="none" strike="noStrike">
                          <a:effectLst/>
                        </a:rPr>
                        <a:t>25557288</a:t>
                      </a:r>
                      <a:endParaRPr lang="en-US" sz="1000" b="0" i="0" u="none" strike="noStrike">
                        <a:solidFill>
                          <a:srgbClr val="000000"/>
                        </a:solidFill>
                        <a:effectLst/>
                        <a:latin typeface="Calibri" panose="020F0502020204030204" pitchFamily="34" charset="0"/>
                      </a:endParaRPr>
                    </a:p>
                  </a:txBody>
                  <a:tcPr marL="8559" marR="8559" marT="8559" marB="0" anchor="b"/>
                </a:tc>
                <a:tc>
                  <a:txBody>
                    <a:bodyPr/>
                    <a:lstStyle/>
                    <a:p>
                      <a:pPr algn="r" fontAlgn="b"/>
                      <a:r>
                        <a:rPr lang="en-US" sz="1000" u="none" strike="noStrike">
                          <a:effectLst/>
                        </a:rPr>
                        <a:t>52270382</a:t>
                      </a:r>
                      <a:endParaRPr lang="en-US" sz="1000" b="0" i="0" u="none" strike="noStrike">
                        <a:solidFill>
                          <a:srgbClr val="000000"/>
                        </a:solidFill>
                        <a:effectLst/>
                        <a:latin typeface="Calibri" panose="020F0502020204030204" pitchFamily="34" charset="0"/>
                      </a:endParaRPr>
                    </a:p>
                  </a:txBody>
                  <a:tcPr marL="8559" marR="8559" marT="8559" marB="0" anchor="b"/>
                </a:tc>
                <a:tc>
                  <a:txBody>
                    <a:bodyPr/>
                    <a:lstStyle/>
                    <a:p>
                      <a:pPr algn="r" fontAlgn="b"/>
                      <a:r>
                        <a:rPr lang="en-US" sz="1000" u="none" strike="noStrike">
                          <a:effectLst/>
                        </a:rPr>
                        <a:t>2871899.01</a:t>
                      </a:r>
                      <a:endParaRPr lang="en-US" sz="1000" b="0" i="0" u="none" strike="noStrike">
                        <a:solidFill>
                          <a:srgbClr val="000000"/>
                        </a:solidFill>
                        <a:effectLst/>
                        <a:latin typeface="Calibri" panose="020F0502020204030204" pitchFamily="34" charset="0"/>
                      </a:endParaRPr>
                    </a:p>
                  </a:txBody>
                  <a:tcPr marL="8559" marR="8559" marT="8559" marB="0" anchor="b"/>
                </a:tc>
                <a:tc>
                  <a:txBody>
                    <a:bodyPr/>
                    <a:lstStyle/>
                    <a:p>
                      <a:pPr algn="r" fontAlgn="b"/>
                      <a:r>
                        <a:rPr lang="en-US" sz="1000" u="none" strike="noStrike">
                          <a:effectLst/>
                        </a:rPr>
                        <a:t>366579.77</a:t>
                      </a:r>
                      <a:endParaRPr lang="en-US" sz="1000" b="0" i="0" u="none" strike="noStrike">
                        <a:solidFill>
                          <a:srgbClr val="000000"/>
                        </a:solidFill>
                        <a:effectLst/>
                        <a:latin typeface="Calibri" panose="020F0502020204030204" pitchFamily="34" charset="0"/>
                      </a:endParaRPr>
                    </a:p>
                  </a:txBody>
                  <a:tcPr marL="8559" marR="8559" marT="8559" marB="0" anchor="b"/>
                </a:tc>
                <a:extLst>
                  <a:ext uri="{0D108BD9-81ED-4DB2-BD59-A6C34878D82A}">
                    <a16:rowId xmlns:a16="http://schemas.microsoft.com/office/drawing/2014/main" val="850245308"/>
                  </a:ext>
                </a:extLst>
              </a:tr>
              <a:tr h="171183">
                <a:tc>
                  <a:txBody>
                    <a:bodyPr/>
                    <a:lstStyle/>
                    <a:p>
                      <a:pPr algn="r" fontAlgn="b"/>
                      <a:r>
                        <a:rPr lang="en-US" sz="1000" u="none" strike="noStrike">
                          <a:effectLst/>
                        </a:rPr>
                        <a:t>1979</a:t>
                      </a:r>
                      <a:endParaRPr lang="en-US" sz="1000" b="0" i="0" u="none" strike="noStrike">
                        <a:solidFill>
                          <a:srgbClr val="000000"/>
                        </a:solidFill>
                        <a:effectLst/>
                        <a:latin typeface="Calibri" panose="020F0502020204030204" pitchFamily="34" charset="0"/>
                      </a:endParaRPr>
                    </a:p>
                  </a:txBody>
                  <a:tcPr marL="8559" marR="8559" marT="8559" marB="0" anchor="b"/>
                </a:tc>
                <a:tc>
                  <a:txBody>
                    <a:bodyPr/>
                    <a:lstStyle/>
                    <a:p>
                      <a:pPr algn="l" fontAlgn="b"/>
                      <a:r>
                        <a:rPr lang="en-US" sz="1000" u="none" strike="noStrike">
                          <a:effectLst/>
                        </a:rPr>
                        <a:t>TX</a:t>
                      </a:r>
                      <a:endParaRPr lang="en-US" sz="1000" b="0" i="0" u="none" strike="noStrike">
                        <a:solidFill>
                          <a:srgbClr val="000000"/>
                        </a:solidFill>
                        <a:effectLst/>
                        <a:latin typeface="Calibri" panose="020F0502020204030204" pitchFamily="34" charset="0"/>
                      </a:endParaRPr>
                    </a:p>
                  </a:txBody>
                  <a:tcPr marL="8559" marR="8559" marT="8559" marB="0" anchor="b"/>
                </a:tc>
                <a:tc>
                  <a:txBody>
                    <a:bodyPr/>
                    <a:lstStyle/>
                    <a:p>
                      <a:pPr algn="l" fontAlgn="b"/>
                      <a:r>
                        <a:rPr lang="en-US" sz="1000" u="none" strike="noStrike">
                          <a:effectLst/>
                        </a:rPr>
                        <a:t>FREEPORT</a:t>
                      </a:r>
                      <a:endParaRPr lang="en-US" sz="1000" b="0" i="0" u="none" strike="noStrike">
                        <a:solidFill>
                          <a:srgbClr val="000000"/>
                        </a:solidFill>
                        <a:effectLst/>
                        <a:latin typeface="Calibri" panose="020F0502020204030204" pitchFamily="34" charset="0"/>
                      </a:endParaRPr>
                    </a:p>
                  </a:txBody>
                  <a:tcPr marL="8559" marR="8559" marT="8559" marB="0" anchor="b"/>
                </a:tc>
                <a:tc>
                  <a:txBody>
                    <a:bodyPr/>
                    <a:lstStyle/>
                    <a:p>
                      <a:pPr algn="r" fontAlgn="b"/>
                      <a:r>
                        <a:rPr lang="en-US" sz="1000" u="none" strike="noStrike">
                          <a:effectLst/>
                        </a:rPr>
                        <a:t>6089638</a:t>
                      </a:r>
                      <a:endParaRPr lang="en-US" sz="1000" b="0" i="0" u="none" strike="noStrike">
                        <a:solidFill>
                          <a:srgbClr val="000000"/>
                        </a:solidFill>
                        <a:effectLst/>
                        <a:latin typeface="Calibri" panose="020F0502020204030204" pitchFamily="34" charset="0"/>
                      </a:endParaRPr>
                    </a:p>
                  </a:txBody>
                  <a:tcPr marL="8559" marR="8559" marT="8559" marB="0" anchor="b"/>
                </a:tc>
                <a:tc>
                  <a:txBody>
                    <a:bodyPr/>
                    <a:lstStyle/>
                    <a:p>
                      <a:pPr algn="r" fontAlgn="b"/>
                      <a:r>
                        <a:rPr lang="en-US" sz="1000" u="none" strike="noStrike">
                          <a:effectLst/>
                        </a:rPr>
                        <a:t>15358800</a:t>
                      </a:r>
                      <a:endParaRPr lang="en-US" sz="1000" b="0" i="0" u="none" strike="noStrike">
                        <a:solidFill>
                          <a:srgbClr val="000000"/>
                        </a:solidFill>
                        <a:effectLst/>
                        <a:latin typeface="Calibri" panose="020F0502020204030204" pitchFamily="34" charset="0"/>
                      </a:endParaRPr>
                    </a:p>
                  </a:txBody>
                  <a:tcPr marL="8559" marR="8559" marT="8559" marB="0" anchor="b"/>
                </a:tc>
                <a:tc>
                  <a:txBody>
                    <a:bodyPr/>
                    <a:lstStyle/>
                    <a:p>
                      <a:pPr algn="r" fontAlgn="b"/>
                      <a:r>
                        <a:rPr lang="en-US" sz="1000" u="none" strike="noStrike">
                          <a:effectLst/>
                        </a:rPr>
                        <a:t>45103640</a:t>
                      </a:r>
                      <a:endParaRPr lang="en-US" sz="1000" b="0" i="0" u="none" strike="noStrike">
                        <a:solidFill>
                          <a:srgbClr val="000000"/>
                        </a:solidFill>
                        <a:effectLst/>
                        <a:latin typeface="Calibri" panose="020F0502020204030204" pitchFamily="34" charset="0"/>
                      </a:endParaRPr>
                    </a:p>
                  </a:txBody>
                  <a:tcPr marL="8559" marR="8559" marT="8559" marB="0" anchor="b"/>
                </a:tc>
                <a:tc>
                  <a:txBody>
                    <a:bodyPr/>
                    <a:lstStyle/>
                    <a:p>
                      <a:pPr algn="r" fontAlgn="b"/>
                      <a:r>
                        <a:rPr lang="en-US" sz="1000" u="none" strike="noStrike">
                          <a:effectLst/>
                        </a:rPr>
                        <a:t>1825958.3</a:t>
                      </a:r>
                      <a:endParaRPr lang="en-US" sz="1000" b="0" i="0" u="none" strike="noStrike">
                        <a:solidFill>
                          <a:srgbClr val="000000"/>
                        </a:solidFill>
                        <a:effectLst/>
                        <a:latin typeface="Calibri" panose="020F0502020204030204" pitchFamily="34" charset="0"/>
                      </a:endParaRPr>
                    </a:p>
                  </a:txBody>
                  <a:tcPr marL="8559" marR="8559" marT="8559" marB="0" anchor="b"/>
                </a:tc>
                <a:tc>
                  <a:txBody>
                    <a:bodyPr/>
                    <a:lstStyle/>
                    <a:p>
                      <a:pPr algn="r" fontAlgn="b"/>
                      <a:r>
                        <a:rPr lang="en-US" sz="1000" u="none" strike="noStrike">
                          <a:effectLst/>
                        </a:rPr>
                        <a:t>216458.96</a:t>
                      </a:r>
                      <a:endParaRPr lang="en-US" sz="1000" b="0" i="0" u="none" strike="noStrike">
                        <a:solidFill>
                          <a:srgbClr val="000000"/>
                        </a:solidFill>
                        <a:effectLst/>
                        <a:latin typeface="Calibri" panose="020F0502020204030204" pitchFamily="34" charset="0"/>
                      </a:endParaRPr>
                    </a:p>
                  </a:txBody>
                  <a:tcPr marL="8559" marR="8559" marT="8559" marB="0" anchor="b"/>
                </a:tc>
                <a:extLst>
                  <a:ext uri="{0D108BD9-81ED-4DB2-BD59-A6C34878D82A}">
                    <a16:rowId xmlns:a16="http://schemas.microsoft.com/office/drawing/2014/main" val="3410580379"/>
                  </a:ext>
                </a:extLst>
              </a:tr>
              <a:tr h="171183">
                <a:tc>
                  <a:txBody>
                    <a:bodyPr/>
                    <a:lstStyle/>
                    <a:p>
                      <a:pPr algn="r" fontAlgn="b"/>
                      <a:r>
                        <a:rPr lang="en-US" sz="1000" u="none" strike="noStrike">
                          <a:effectLst/>
                        </a:rPr>
                        <a:t>1986</a:t>
                      </a:r>
                      <a:endParaRPr lang="en-US" sz="1000" b="0" i="0" u="none" strike="noStrike">
                        <a:solidFill>
                          <a:srgbClr val="000000"/>
                        </a:solidFill>
                        <a:effectLst/>
                        <a:latin typeface="Calibri" panose="020F0502020204030204" pitchFamily="34" charset="0"/>
                      </a:endParaRPr>
                    </a:p>
                  </a:txBody>
                  <a:tcPr marL="8559" marR="8559" marT="8559" marB="0" anchor="b"/>
                </a:tc>
                <a:tc>
                  <a:txBody>
                    <a:bodyPr/>
                    <a:lstStyle/>
                    <a:p>
                      <a:pPr algn="l" fontAlgn="b"/>
                      <a:r>
                        <a:rPr lang="en-US" sz="1000" u="none" strike="noStrike">
                          <a:effectLst/>
                        </a:rPr>
                        <a:t>FL</a:t>
                      </a:r>
                      <a:endParaRPr lang="en-US" sz="1000" b="0" i="0" u="none" strike="noStrike">
                        <a:solidFill>
                          <a:srgbClr val="000000"/>
                        </a:solidFill>
                        <a:effectLst/>
                        <a:latin typeface="Calibri" panose="020F0502020204030204" pitchFamily="34" charset="0"/>
                      </a:endParaRPr>
                    </a:p>
                  </a:txBody>
                  <a:tcPr marL="8559" marR="8559" marT="8559" marB="0" anchor="b"/>
                </a:tc>
                <a:tc>
                  <a:txBody>
                    <a:bodyPr/>
                    <a:lstStyle/>
                    <a:p>
                      <a:pPr algn="l" fontAlgn="b"/>
                      <a:r>
                        <a:rPr lang="en-US" sz="1000" u="none" strike="noStrike">
                          <a:effectLst/>
                        </a:rPr>
                        <a:t>BOKEELIA</a:t>
                      </a:r>
                      <a:endParaRPr lang="en-US" sz="1000" b="0" i="0" u="none" strike="noStrike">
                        <a:solidFill>
                          <a:srgbClr val="000000"/>
                        </a:solidFill>
                        <a:effectLst/>
                        <a:latin typeface="Calibri" panose="020F0502020204030204" pitchFamily="34" charset="0"/>
                      </a:endParaRPr>
                    </a:p>
                  </a:txBody>
                  <a:tcPr marL="8559" marR="8559" marT="8559" marB="0" anchor="b"/>
                </a:tc>
                <a:tc>
                  <a:txBody>
                    <a:bodyPr/>
                    <a:lstStyle/>
                    <a:p>
                      <a:pPr algn="r" fontAlgn="b"/>
                      <a:r>
                        <a:rPr lang="en-US" sz="1000" u="none" strike="noStrike">
                          <a:effectLst/>
                        </a:rPr>
                        <a:t>75305</a:t>
                      </a:r>
                      <a:endParaRPr lang="en-US" sz="1000" b="0" i="0" u="none" strike="noStrike">
                        <a:solidFill>
                          <a:srgbClr val="000000"/>
                        </a:solidFill>
                        <a:effectLst/>
                        <a:latin typeface="Calibri" panose="020F0502020204030204" pitchFamily="34" charset="0"/>
                      </a:endParaRPr>
                    </a:p>
                  </a:txBody>
                  <a:tcPr marL="8559" marR="8559" marT="8559" marB="0" anchor="b"/>
                </a:tc>
                <a:tc>
                  <a:txBody>
                    <a:bodyPr/>
                    <a:lstStyle/>
                    <a:p>
                      <a:pPr algn="r" fontAlgn="b"/>
                      <a:r>
                        <a:rPr lang="en-US" sz="1000" u="none" strike="noStrike">
                          <a:effectLst/>
                        </a:rPr>
                        <a:t>93375</a:t>
                      </a:r>
                      <a:endParaRPr lang="en-US" sz="1000" b="0" i="0" u="none" strike="noStrike">
                        <a:solidFill>
                          <a:srgbClr val="000000"/>
                        </a:solidFill>
                        <a:effectLst/>
                        <a:latin typeface="Calibri" panose="020F0502020204030204" pitchFamily="34" charset="0"/>
                      </a:endParaRPr>
                    </a:p>
                  </a:txBody>
                  <a:tcPr marL="8559" marR="8559" marT="8559" marB="0" anchor="b"/>
                </a:tc>
                <a:tc>
                  <a:txBody>
                    <a:bodyPr/>
                    <a:lstStyle/>
                    <a:p>
                      <a:pPr algn="r" fontAlgn="b"/>
                      <a:r>
                        <a:rPr lang="en-US" sz="1000" u="none" strike="noStrike">
                          <a:effectLst/>
                        </a:rPr>
                        <a:t>190971</a:t>
                      </a:r>
                      <a:endParaRPr lang="en-US" sz="1000" b="0" i="0" u="none" strike="noStrike">
                        <a:solidFill>
                          <a:srgbClr val="000000"/>
                        </a:solidFill>
                        <a:effectLst/>
                        <a:latin typeface="Calibri" panose="020F0502020204030204" pitchFamily="34" charset="0"/>
                      </a:endParaRPr>
                    </a:p>
                  </a:txBody>
                  <a:tcPr marL="8559" marR="8559" marT="8559" marB="0" anchor="b"/>
                </a:tc>
                <a:tc>
                  <a:txBody>
                    <a:bodyPr/>
                    <a:lstStyle/>
                    <a:p>
                      <a:pPr algn="r" fontAlgn="b"/>
                      <a:r>
                        <a:rPr lang="en-US" sz="1000" u="none" strike="noStrike">
                          <a:effectLst/>
                        </a:rPr>
                        <a:t>909285.71</a:t>
                      </a:r>
                      <a:endParaRPr lang="en-US" sz="1000" b="0" i="0" u="none" strike="noStrike">
                        <a:solidFill>
                          <a:srgbClr val="000000"/>
                        </a:solidFill>
                        <a:effectLst/>
                        <a:latin typeface="Calibri" panose="020F0502020204030204" pitchFamily="34" charset="0"/>
                      </a:endParaRPr>
                    </a:p>
                  </a:txBody>
                  <a:tcPr marL="8559" marR="8559" marT="8559" marB="0" anchor="b"/>
                </a:tc>
                <a:tc>
                  <a:txBody>
                    <a:bodyPr/>
                    <a:lstStyle/>
                    <a:p>
                      <a:pPr algn="r" fontAlgn="b"/>
                      <a:r>
                        <a:rPr lang="en-US" sz="1000" u="none" strike="noStrike">
                          <a:effectLst/>
                        </a:rPr>
                        <a:t>442870.59</a:t>
                      </a:r>
                      <a:endParaRPr lang="en-US" sz="1000" b="0" i="0" u="none" strike="noStrike">
                        <a:solidFill>
                          <a:srgbClr val="000000"/>
                        </a:solidFill>
                        <a:effectLst/>
                        <a:latin typeface="Calibri" panose="020F0502020204030204" pitchFamily="34" charset="0"/>
                      </a:endParaRPr>
                    </a:p>
                  </a:txBody>
                  <a:tcPr marL="8559" marR="8559" marT="8559" marB="0" anchor="b"/>
                </a:tc>
                <a:extLst>
                  <a:ext uri="{0D108BD9-81ED-4DB2-BD59-A6C34878D82A}">
                    <a16:rowId xmlns:a16="http://schemas.microsoft.com/office/drawing/2014/main" val="4258878319"/>
                  </a:ext>
                </a:extLst>
              </a:tr>
              <a:tr h="171183">
                <a:tc>
                  <a:txBody>
                    <a:bodyPr/>
                    <a:lstStyle/>
                    <a:p>
                      <a:pPr algn="r" fontAlgn="b"/>
                      <a:r>
                        <a:rPr lang="en-US" sz="1000" u="none" strike="noStrike">
                          <a:effectLst/>
                        </a:rPr>
                        <a:t>1978</a:t>
                      </a:r>
                      <a:endParaRPr lang="en-US" sz="1000" b="0" i="0" u="none" strike="noStrike">
                        <a:solidFill>
                          <a:srgbClr val="000000"/>
                        </a:solidFill>
                        <a:effectLst/>
                        <a:latin typeface="Calibri" panose="020F0502020204030204" pitchFamily="34" charset="0"/>
                      </a:endParaRPr>
                    </a:p>
                  </a:txBody>
                  <a:tcPr marL="8559" marR="8559" marT="8559" marB="0" anchor="b"/>
                </a:tc>
                <a:tc>
                  <a:txBody>
                    <a:bodyPr/>
                    <a:lstStyle/>
                    <a:p>
                      <a:pPr algn="l" fontAlgn="b"/>
                      <a:r>
                        <a:rPr lang="en-US" sz="1000" u="none" strike="noStrike">
                          <a:effectLst/>
                        </a:rPr>
                        <a:t>TX</a:t>
                      </a:r>
                      <a:endParaRPr lang="en-US" sz="1000" b="0" i="0" u="none" strike="noStrike">
                        <a:solidFill>
                          <a:srgbClr val="000000"/>
                        </a:solidFill>
                        <a:effectLst/>
                        <a:latin typeface="Calibri" panose="020F0502020204030204" pitchFamily="34" charset="0"/>
                      </a:endParaRPr>
                    </a:p>
                  </a:txBody>
                  <a:tcPr marL="8559" marR="8559" marT="8559" marB="0" anchor="b"/>
                </a:tc>
                <a:tc>
                  <a:txBody>
                    <a:bodyPr/>
                    <a:lstStyle/>
                    <a:p>
                      <a:pPr algn="l" fontAlgn="b"/>
                      <a:r>
                        <a:rPr lang="en-US" sz="1000" u="none" strike="noStrike">
                          <a:effectLst/>
                        </a:rPr>
                        <a:t>FREEPORT</a:t>
                      </a:r>
                      <a:endParaRPr lang="en-US" sz="1000" b="0" i="0" u="none" strike="noStrike">
                        <a:solidFill>
                          <a:srgbClr val="000000"/>
                        </a:solidFill>
                        <a:effectLst/>
                        <a:latin typeface="Calibri" panose="020F0502020204030204" pitchFamily="34" charset="0"/>
                      </a:endParaRPr>
                    </a:p>
                  </a:txBody>
                  <a:tcPr marL="8559" marR="8559" marT="8559" marB="0" anchor="b"/>
                </a:tc>
                <a:tc>
                  <a:txBody>
                    <a:bodyPr/>
                    <a:lstStyle/>
                    <a:p>
                      <a:pPr algn="r" fontAlgn="b"/>
                      <a:r>
                        <a:rPr lang="en-US" sz="1000" u="none" strike="noStrike">
                          <a:effectLst/>
                        </a:rPr>
                        <a:t>13025917</a:t>
                      </a:r>
                      <a:endParaRPr lang="en-US" sz="1000" b="0" i="0" u="none" strike="noStrike">
                        <a:solidFill>
                          <a:srgbClr val="000000"/>
                        </a:solidFill>
                        <a:effectLst/>
                        <a:latin typeface="Calibri" panose="020F0502020204030204" pitchFamily="34" charset="0"/>
                      </a:endParaRPr>
                    </a:p>
                  </a:txBody>
                  <a:tcPr marL="8559" marR="8559" marT="8559" marB="0" anchor="b"/>
                </a:tc>
                <a:tc>
                  <a:txBody>
                    <a:bodyPr/>
                    <a:lstStyle/>
                    <a:p>
                      <a:pPr algn="r" fontAlgn="b"/>
                      <a:r>
                        <a:rPr lang="en-US" sz="1000" u="none" strike="noStrike">
                          <a:effectLst/>
                        </a:rPr>
                        <a:t>23641028</a:t>
                      </a:r>
                      <a:endParaRPr lang="en-US" sz="1000" b="0" i="0" u="none" strike="noStrike">
                        <a:solidFill>
                          <a:srgbClr val="000000"/>
                        </a:solidFill>
                        <a:effectLst/>
                        <a:latin typeface="Calibri" panose="020F0502020204030204" pitchFamily="34" charset="0"/>
                      </a:endParaRPr>
                    </a:p>
                  </a:txBody>
                  <a:tcPr marL="8559" marR="8559" marT="8559" marB="0" anchor="b"/>
                </a:tc>
                <a:tc>
                  <a:txBody>
                    <a:bodyPr/>
                    <a:lstStyle/>
                    <a:p>
                      <a:pPr algn="r" fontAlgn="b"/>
                      <a:r>
                        <a:rPr lang="en-US" sz="1000" u="none" strike="noStrike">
                          <a:effectLst/>
                        </a:rPr>
                        <a:t>75185049</a:t>
                      </a:r>
                      <a:endParaRPr lang="en-US" sz="1000" b="0" i="0" u="none" strike="noStrike">
                        <a:solidFill>
                          <a:srgbClr val="000000"/>
                        </a:solidFill>
                        <a:effectLst/>
                        <a:latin typeface="Calibri" panose="020F0502020204030204" pitchFamily="34" charset="0"/>
                      </a:endParaRPr>
                    </a:p>
                  </a:txBody>
                  <a:tcPr marL="8559" marR="8559" marT="8559" marB="0" anchor="b"/>
                </a:tc>
                <a:tc>
                  <a:txBody>
                    <a:bodyPr/>
                    <a:lstStyle/>
                    <a:p>
                      <a:pPr algn="r" fontAlgn="b"/>
                      <a:r>
                        <a:rPr lang="en-US" sz="1000" u="none" strike="noStrike">
                          <a:effectLst/>
                        </a:rPr>
                        <a:t>894747.05</a:t>
                      </a:r>
                      <a:endParaRPr lang="en-US" sz="1000" b="0" i="0" u="none" strike="noStrike">
                        <a:solidFill>
                          <a:srgbClr val="000000"/>
                        </a:solidFill>
                        <a:effectLst/>
                        <a:latin typeface="Calibri" panose="020F0502020204030204" pitchFamily="34" charset="0"/>
                      </a:endParaRPr>
                    </a:p>
                  </a:txBody>
                  <a:tcPr marL="8559" marR="8559" marT="8559" marB="0" anchor="b"/>
                </a:tc>
                <a:tc>
                  <a:txBody>
                    <a:bodyPr/>
                    <a:lstStyle/>
                    <a:p>
                      <a:pPr algn="r" fontAlgn="b"/>
                      <a:r>
                        <a:rPr lang="en-US" sz="1000" u="none" strike="noStrike">
                          <a:effectLst/>
                        </a:rPr>
                        <a:t>370375.46</a:t>
                      </a:r>
                      <a:endParaRPr lang="en-US" sz="1000" b="0" i="0" u="none" strike="noStrike">
                        <a:solidFill>
                          <a:srgbClr val="000000"/>
                        </a:solidFill>
                        <a:effectLst/>
                        <a:latin typeface="Calibri" panose="020F0502020204030204" pitchFamily="34" charset="0"/>
                      </a:endParaRPr>
                    </a:p>
                  </a:txBody>
                  <a:tcPr marL="8559" marR="8559" marT="8559" marB="0" anchor="b"/>
                </a:tc>
                <a:extLst>
                  <a:ext uri="{0D108BD9-81ED-4DB2-BD59-A6C34878D82A}">
                    <a16:rowId xmlns:a16="http://schemas.microsoft.com/office/drawing/2014/main" val="4246372674"/>
                  </a:ext>
                </a:extLst>
              </a:tr>
              <a:tr h="171183">
                <a:tc>
                  <a:txBody>
                    <a:bodyPr/>
                    <a:lstStyle/>
                    <a:p>
                      <a:pPr algn="r" fontAlgn="b"/>
                      <a:r>
                        <a:rPr lang="en-US" sz="1000" u="none" strike="noStrike">
                          <a:effectLst/>
                        </a:rPr>
                        <a:t>2019</a:t>
                      </a:r>
                      <a:endParaRPr lang="en-US" sz="1000" b="0" i="0" u="none" strike="noStrike">
                        <a:solidFill>
                          <a:srgbClr val="000000"/>
                        </a:solidFill>
                        <a:effectLst/>
                        <a:latin typeface="Calibri" panose="020F0502020204030204" pitchFamily="34" charset="0"/>
                      </a:endParaRPr>
                    </a:p>
                  </a:txBody>
                  <a:tcPr marL="8559" marR="8559" marT="8559" marB="0" anchor="b"/>
                </a:tc>
                <a:tc>
                  <a:txBody>
                    <a:bodyPr/>
                    <a:lstStyle/>
                    <a:p>
                      <a:pPr algn="l" fontAlgn="b"/>
                      <a:r>
                        <a:rPr lang="en-US" sz="1000" u="none" strike="noStrike">
                          <a:effectLst/>
                        </a:rPr>
                        <a:t>AL</a:t>
                      </a:r>
                      <a:endParaRPr lang="en-US" sz="1000" b="0" i="0" u="none" strike="noStrike">
                        <a:solidFill>
                          <a:srgbClr val="000000"/>
                        </a:solidFill>
                        <a:effectLst/>
                        <a:latin typeface="Calibri" panose="020F0502020204030204" pitchFamily="34" charset="0"/>
                      </a:endParaRPr>
                    </a:p>
                  </a:txBody>
                  <a:tcPr marL="8559" marR="8559" marT="8559" marB="0" anchor="b"/>
                </a:tc>
                <a:tc>
                  <a:txBody>
                    <a:bodyPr/>
                    <a:lstStyle/>
                    <a:p>
                      <a:pPr algn="l" fontAlgn="b"/>
                      <a:r>
                        <a:rPr lang="en-US" sz="1000" u="none" strike="noStrike">
                          <a:effectLst/>
                        </a:rPr>
                        <a:t>CODEN</a:t>
                      </a:r>
                      <a:endParaRPr lang="en-US" sz="1000" b="0" i="0" u="none" strike="noStrike">
                        <a:solidFill>
                          <a:srgbClr val="000000"/>
                        </a:solidFill>
                        <a:effectLst/>
                        <a:latin typeface="Calibri" panose="020F0502020204030204" pitchFamily="34" charset="0"/>
                      </a:endParaRPr>
                    </a:p>
                  </a:txBody>
                  <a:tcPr marL="8559" marR="8559" marT="8559" marB="0" anchor="b"/>
                </a:tc>
                <a:tc>
                  <a:txBody>
                    <a:bodyPr/>
                    <a:lstStyle/>
                    <a:p>
                      <a:pPr algn="r" fontAlgn="b"/>
                      <a:r>
                        <a:rPr lang="en-US" sz="1000" u="none" strike="noStrike">
                          <a:effectLst/>
                        </a:rPr>
                        <a:t>2098980</a:t>
                      </a:r>
                      <a:endParaRPr lang="en-US" sz="1000" b="0" i="0" u="none" strike="noStrike">
                        <a:solidFill>
                          <a:srgbClr val="000000"/>
                        </a:solidFill>
                        <a:effectLst/>
                        <a:latin typeface="Calibri" panose="020F0502020204030204" pitchFamily="34" charset="0"/>
                      </a:endParaRPr>
                    </a:p>
                  </a:txBody>
                  <a:tcPr marL="8559" marR="8559" marT="8559" marB="0" anchor="b"/>
                </a:tc>
                <a:tc>
                  <a:txBody>
                    <a:bodyPr/>
                    <a:lstStyle/>
                    <a:p>
                      <a:pPr algn="r" fontAlgn="b"/>
                      <a:r>
                        <a:rPr lang="en-US" sz="1000" u="none" strike="noStrike">
                          <a:effectLst/>
                        </a:rPr>
                        <a:t>4144180</a:t>
                      </a:r>
                      <a:endParaRPr lang="en-US" sz="1000" b="0" i="0" u="none" strike="noStrike">
                        <a:solidFill>
                          <a:srgbClr val="000000"/>
                        </a:solidFill>
                        <a:effectLst/>
                        <a:latin typeface="Calibri" panose="020F0502020204030204" pitchFamily="34" charset="0"/>
                      </a:endParaRPr>
                    </a:p>
                  </a:txBody>
                  <a:tcPr marL="8559" marR="8559" marT="8559" marB="0" anchor="b"/>
                </a:tc>
                <a:tc>
                  <a:txBody>
                    <a:bodyPr/>
                    <a:lstStyle/>
                    <a:p>
                      <a:pPr algn="r" fontAlgn="b"/>
                      <a:r>
                        <a:rPr lang="en-US" sz="1000" u="none" strike="noStrike">
                          <a:effectLst/>
                        </a:rPr>
                        <a:t>4198272</a:t>
                      </a:r>
                      <a:endParaRPr lang="en-US" sz="1000" b="0" i="0" u="none" strike="noStrike">
                        <a:solidFill>
                          <a:srgbClr val="000000"/>
                        </a:solidFill>
                        <a:effectLst/>
                        <a:latin typeface="Calibri" panose="020F0502020204030204" pitchFamily="34" charset="0"/>
                      </a:endParaRPr>
                    </a:p>
                  </a:txBody>
                  <a:tcPr marL="8559" marR="8559" marT="8559" marB="0" anchor="b"/>
                </a:tc>
                <a:tc>
                  <a:txBody>
                    <a:bodyPr/>
                    <a:lstStyle/>
                    <a:p>
                      <a:pPr algn="r" fontAlgn="b"/>
                      <a:r>
                        <a:rPr lang="en-US" sz="1000" u="none" strike="noStrike">
                          <a:effectLst/>
                        </a:rPr>
                        <a:t>887483.93</a:t>
                      </a:r>
                      <a:endParaRPr lang="en-US" sz="1000" b="0" i="0" u="none" strike="noStrike">
                        <a:solidFill>
                          <a:srgbClr val="000000"/>
                        </a:solidFill>
                        <a:effectLst/>
                        <a:latin typeface="Calibri" panose="020F0502020204030204" pitchFamily="34" charset="0"/>
                      </a:endParaRPr>
                    </a:p>
                  </a:txBody>
                  <a:tcPr marL="8559" marR="8559" marT="8559" marB="0" anchor="b"/>
                </a:tc>
                <a:tc>
                  <a:txBody>
                    <a:bodyPr/>
                    <a:lstStyle/>
                    <a:p>
                      <a:pPr algn="r" fontAlgn="b"/>
                      <a:r>
                        <a:rPr lang="en-US" sz="1000" u="none" strike="noStrike">
                          <a:effectLst/>
                        </a:rPr>
                        <a:t>457194.12</a:t>
                      </a:r>
                      <a:endParaRPr lang="en-US" sz="1000" b="0" i="0" u="none" strike="noStrike">
                        <a:solidFill>
                          <a:srgbClr val="000000"/>
                        </a:solidFill>
                        <a:effectLst/>
                        <a:latin typeface="Calibri" panose="020F0502020204030204" pitchFamily="34" charset="0"/>
                      </a:endParaRPr>
                    </a:p>
                  </a:txBody>
                  <a:tcPr marL="8559" marR="8559" marT="8559" marB="0" anchor="b"/>
                </a:tc>
                <a:extLst>
                  <a:ext uri="{0D108BD9-81ED-4DB2-BD59-A6C34878D82A}">
                    <a16:rowId xmlns:a16="http://schemas.microsoft.com/office/drawing/2014/main" val="3461894451"/>
                  </a:ext>
                </a:extLst>
              </a:tr>
              <a:tr h="171183">
                <a:tc>
                  <a:txBody>
                    <a:bodyPr/>
                    <a:lstStyle/>
                    <a:p>
                      <a:pPr algn="r" fontAlgn="b"/>
                      <a:r>
                        <a:rPr lang="en-US" sz="1000" u="none" strike="noStrike">
                          <a:effectLst/>
                        </a:rPr>
                        <a:t>1988</a:t>
                      </a:r>
                      <a:endParaRPr lang="en-US" sz="1000" b="0" i="0" u="none" strike="noStrike">
                        <a:solidFill>
                          <a:srgbClr val="000000"/>
                        </a:solidFill>
                        <a:effectLst/>
                        <a:latin typeface="Calibri" panose="020F0502020204030204" pitchFamily="34" charset="0"/>
                      </a:endParaRPr>
                    </a:p>
                  </a:txBody>
                  <a:tcPr marL="8559" marR="8559" marT="8559" marB="0" anchor="b"/>
                </a:tc>
                <a:tc>
                  <a:txBody>
                    <a:bodyPr/>
                    <a:lstStyle/>
                    <a:p>
                      <a:pPr algn="l" fontAlgn="b"/>
                      <a:r>
                        <a:rPr lang="en-US" sz="1000" u="none" strike="noStrike">
                          <a:effectLst/>
                        </a:rPr>
                        <a:t>FL</a:t>
                      </a:r>
                      <a:endParaRPr lang="en-US" sz="1000" b="0" i="0" u="none" strike="noStrike">
                        <a:solidFill>
                          <a:srgbClr val="000000"/>
                        </a:solidFill>
                        <a:effectLst/>
                        <a:latin typeface="Calibri" panose="020F0502020204030204" pitchFamily="34" charset="0"/>
                      </a:endParaRPr>
                    </a:p>
                  </a:txBody>
                  <a:tcPr marL="8559" marR="8559" marT="8559" marB="0" anchor="b"/>
                </a:tc>
                <a:tc>
                  <a:txBody>
                    <a:bodyPr/>
                    <a:lstStyle/>
                    <a:p>
                      <a:pPr algn="l" fontAlgn="b"/>
                      <a:r>
                        <a:rPr lang="en-US" sz="1000" u="none" strike="noStrike">
                          <a:effectLst/>
                        </a:rPr>
                        <a:t>STEINHATCHEE</a:t>
                      </a:r>
                      <a:endParaRPr lang="en-US" sz="1000" b="0" i="0" u="none" strike="noStrike">
                        <a:solidFill>
                          <a:srgbClr val="000000"/>
                        </a:solidFill>
                        <a:effectLst/>
                        <a:latin typeface="Calibri" panose="020F0502020204030204" pitchFamily="34" charset="0"/>
                      </a:endParaRPr>
                    </a:p>
                  </a:txBody>
                  <a:tcPr marL="8559" marR="8559" marT="8559" marB="0" anchor="b"/>
                </a:tc>
                <a:tc>
                  <a:txBody>
                    <a:bodyPr/>
                    <a:lstStyle/>
                    <a:p>
                      <a:pPr algn="r" fontAlgn="b"/>
                      <a:r>
                        <a:rPr lang="en-US" sz="1000" u="none" strike="noStrike">
                          <a:effectLst/>
                        </a:rPr>
                        <a:t>603950</a:t>
                      </a:r>
                      <a:endParaRPr lang="en-US" sz="1000" b="0" i="0" u="none" strike="noStrike">
                        <a:solidFill>
                          <a:srgbClr val="000000"/>
                        </a:solidFill>
                        <a:effectLst/>
                        <a:latin typeface="Calibri" panose="020F0502020204030204" pitchFamily="34" charset="0"/>
                      </a:endParaRPr>
                    </a:p>
                  </a:txBody>
                  <a:tcPr marL="8559" marR="8559" marT="8559" marB="0" anchor="b"/>
                </a:tc>
                <a:tc>
                  <a:txBody>
                    <a:bodyPr/>
                    <a:lstStyle/>
                    <a:p>
                      <a:pPr algn="r" fontAlgn="b"/>
                      <a:r>
                        <a:rPr lang="en-US" sz="1000" u="none" strike="noStrike">
                          <a:effectLst/>
                        </a:rPr>
                        <a:t>627513</a:t>
                      </a:r>
                      <a:endParaRPr lang="en-US" sz="1000" b="0" i="0" u="none" strike="noStrike">
                        <a:solidFill>
                          <a:srgbClr val="000000"/>
                        </a:solidFill>
                        <a:effectLst/>
                        <a:latin typeface="Calibri" panose="020F0502020204030204" pitchFamily="34" charset="0"/>
                      </a:endParaRPr>
                    </a:p>
                  </a:txBody>
                  <a:tcPr marL="8559" marR="8559" marT="8559" marB="0" anchor="b"/>
                </a:tc>
                <a:tc>
                  <a:txBody>
                    <a:bodyPr/>
                    <a:lstStyle/>
                    <a:p>
                      <a:pPr algn="r" fontAlgn="b"/>
                      <a:r>
                        <a:rPr lang="en-US" sz="1000" u="none" strike="noStrike">
                          <a:effectLst/>
                        </a:rPr>
                        <a:t>1209755</a:t>
                      </a:r>
                      <a:endParaRPr lang="en-US" sz="1000" b="0" i="0" u="none" strike="noStrike">
                        <a:solidFill>
                          <a:srgbClr val="000000"/>
                        </a:solidFill>
                        <a:effectLst/>
                        <a:latin typeface="Calibri" panose="020F0502020204030204" pitchFamily="34" charset="0"/>
                      </a:endParaRPr>
                    </a:p>
                  </a:txBody>
                  <a:tcPr marL="8559" marR="8559" marT="8559" marB="0" anchor="b"/>
                </a:tc>
                <a:tc>
                  <a:txBody>
                    <a:bodyPr/>
                    <a:lstStyle/>
                    <a:p>
                      <a:pPr algn="r" fontAlgn="b"/>
                      <a:r>
                        <a:rPr lang="en-US" sz="1000" u="none" strike="noStrike">
                          <a:effectLst/>
                        </a:rPr>
                        <a:t>857882.27</a:t>
                      </a:r>
                      <a:endParaRPr lang="en-US" sz="1000" b="0" i="0" u="none" strike="noStrike">
                        <a:solidFill>
                          <a:srgbClr val="000000"/>
                        </a:solidFill>
                        <a:effectLst/>
                        <a:latin typeface="Calibri" panose="020F0502020204030204" pitchFamily="34" charset="0"/>
                      </a:endParaRPr>
                    </a:p>
                  </a:txBody>
                  <a:tcPr marL="8559" marR="8559" marT="8559" marB="0" anchor="b"/>
                </a:tc>
                <a:tc>
                  <a:txBody>
                    <a:bodyPr/>
                    <a:lstStyle/>
                    <a:p>
                      <a:pPr algn="r" fontAlgn="b"/>
                      <a:r>
                        <a:rPr lang="en-US" sz="1000" u="none" strike="noStrike">
                          <a:effectLst/>
                        </a:rPr>
                        <a:t>127.67</a:t>
                      </a:r>
                      <a:endParaRPr lang="en-US" sz="1000" b="0" i="0" u="none" strike="noStrike">
                        <a:solidFill>
                          <a:srgbClr val="000000"/>
                        </a:solidFill>
                        <a:effectLst/>
                        <a:latin typeface="Calibri" panose="020F0502020204030204" pitchFamily="34" charset="0"/>
                      </a:endParaRPr>
                    </a:p>
                  </a:txBody>
                  <a:tcPr marL="8559" marR="8559" marT="8559" marB="0" anchor="b"/>
                </a:tc>
                <a:extLst>
                  <a:ext uri="{0D108BD9-81ED-4DB2-BD59-A6C34878D82A}">
                    <a16:rowId xmlns:a16="http://schemas.microsoft.com/office/drawing/2014/main" val="423457473"/>
                  </a:ext>
                </a:extLst>
              </a:tr>
              <a:tr h="171183">
                <a:tc>
                  <a:txBody>
                    <a:bodyPr/>
                    <a:lstStyle/>
                    <a:p>
                      <a:pPr algn="r" fontAlgn="b"/>
                      <a:r>
                        <a:rPr lang="en-US" sz="1000" u="none" strike="noStrike">
                          <a:effectLst/>
                        </a:rPr>
                        <a:t>1997</a:t>
                      </a:r>
                      <a:endParaRPr lang="en-US" sz="1000" b="0" i="0" u="none" strike="noStrike">
                        <a:solidFill>
                          <a:srgbClr val="000000"/>
                        </a:solidFill>
                        <a:effectLst/>
                        <a:latin typeface="Calibri" panose="020F0502020204030204" pitchFamily="34" charset="0"/>
                      </a:endParaRPr>
                    </a:p>
                  </a:txBody>
                  <a:tcPr marL="8559" marR="8559" marT="8559" marB="0" anchor="b"/>
                </a:tc>
                <a:tc>
                  <a:txBody>
                    <a:bodyPr/>
                    <a:lstStyle/>
                    <a:p>
                      <a:pPr algn="l" fontAlgn="b"/>
                      <a:r>
                        <a:rPr lang="en-US" sz="1000" u="none" strike="noStrike">
                          <a:effectLst/>
                        </a:rPr>
                        <a:t>LA</a:t>
                      </a:r>
                      <a:endParaRPr lang="en-US" sz="1000" b="0" i="0" u="none" strike="noStrike">
                        <a:solidFill>
                          <a:srgbClr val="000000"/>
                        </a:solidFill>
                        <a:effectLst/>
                        <a:latin typeface="Calibri" panose="020F0502020204030204" pitchFamily="34" charset="0"/>
                      </a:endParaRPr>
                    </a:p>
                  </a:txBody>
                  <a:tcPr marL="8559" marR="8559" marT="8559" marB="0" anchor="b"/>
                </a:tc>
                <a:tc>
                  <a:txBody>
                    <a:bodyPr/>
                    <a:lstStyle/>
                    <a:p>
                      <a:pPr algn="l" fontAlgn="b"/>
                      <a:r>
                        <a:rPr lang="en-US" sz="1000" u="none" strike="noStrike">
                          <a:effectLst/>
                        </a:rPr>
                        <a:t>GRAND CHENIER</a:t>
                      </a:r>
                      <a:endParaRPr lang="en-US" sz="1000" b="0" i="0" u="none" strike="noStrike">
                        <a:solidFill>
                          <a:srgbClr val="000000"/>
                        </a:solidFill>
                        <a:effectLst/>
                        <a:latin typeface="Calibri" panose="020F0502020204030204" pitchFamily="34" charset="0"/>
                      </a:endParaRPr>
                    </a:p>
                  </a:txBody>
                  <a:tcPr marL="8559" marR="8559" marT="8559" marB="0" anchor="b"/>
                </a:tc>
                <a:tc>
                  <a:txBody>
                    <a:bodyPr/>
                    <a:lstStyle/>
                    <a:p>
                      <a:pPr algn="r" fontAlgn="b"/>
                      <a:r>
                        <a:rPr lang="en-US" sz="1000" u="none" strike="noStrike">
                          <a:effectLst/>
                        </a:rPr>
                        <a:t>2163712</a:t>
                      </a:r>
                      <a:endParaRPr lang="en-US" sz="1000" b="0" i="0" u="none" strike="noStrike">
                        <a:solidFill>
                          <a:srgbClr val="000000"/>
                        </a:solidFill>
                        <a:effectLst/>
                        <a:latin typeface="Calibri" panose="020F0502020204030204" pitchFamily="34" charset="0"/>
                      </a:endParaRPr>
                    </a:p>
                  </a:txBody>
                  <a:tcPr marL="8559" marR="8559" marT="8559" marB="0" anchor="b"/>
                </a:tc>
                <a:tc>
                  <a:txBody>
                    <a:bodyPr/>
                    <a:lstStyle/>
                    <a:p>
                      <a:pPr algn="r" fontAlgn="b"/>
                      <a:r>
                        <a:rPr lang="en-US" sz="1000" u="none" strike="noStrike">
                          <a:effectLst/>
                        </a:rPr>
                        <a:t>6032167</a:t>
                      </a:r>
                      <a:endParaRPr lang="en-US" sz="1000" b="0" i="0" u="none" strike="noStrike">
                        <a:solidFill>
                          <a:srgbClr val="000000"/>
                        </a:solidFill>
                        <a:effectLst/>
                        <a:latin typeface="Calibri" panose="020F0502020204030204" pitchFamily="34" charset="0"/>
                      </a:endParaRPr>
                    </a:p>
                  </a:txBody>
                  <a:tcPr marL="8559" marR="8559" marT="8559" marB="0" anchor="b"/>
                </a:tc>
                <a:tc>
                  <a:txBody>
                    <a:bodyPr/>
                    <a:lstStyle/>
                    <a:p>
                      <a:pPr algn="r" fontAlgn="b"/>
                      <a:r>
                        <a:rPr lang="en-US" sz="1000" u="none" strike="noStrike">
                          <a:effectLst/>
                        </a:rPr>
                        <a:t>9225448</a:t>
                      </a:r>
                      <a:endParaRPr lang="en-US" sz="1000" b="0" i="0" u="none" strike="noStrike">
                        <a:solidFill>
                          <a:srgbClr val="000000"/>
                        </a:solidFill>
                        <a:effectLst/>
                        <a:latin typeface="Calibri" panose="020F0502020204030204" pitchFamily="34" charset="0"/>
                      </a:endParaRPr>
                    </a:p>
                  </a:txBody>
                  <a:tcPr marL="8559" marR="8559" marT="8559" marB="0" anchor="b"/>
                </a:tc>
                <a:tc>
                  <a:txBody>
                    <a:bodyPr/>
                    <a:lstStyle/>
                    <a:p>
                      <a:pPr algn="r" fontAlgn="b"/>
                      <a:r>
                        <a:rPr lang="en-US" sz="1000" u="none" strike="noStrike">
                          <a:effectLst/>
                        </a:rPr>
                        <a:t>770614.12</a:t>
                      </a:r>
                      <a:endParaRPr lang="en-US" sz="1000" b="0" i="0" u="none" strike="noStrike">
                        <a:solidFill>
                          <a:srgbClr val="000000"/>
                        </a:solidFill>
                        <a:effectLst/>
                        <a:latin typeface="Calibri" panose="020F0502020204030204" pitchFamily="34" charset="0"/>
                      </a:endParaRPr>
                    </a:p>
                  </a:txBody>
                  <a:tcPr marL="8559" marR="8559" marT="8559" marB="0" anchor="b"/>
                </a:tc>
                <a:tc>
                  <a:txBody>
                    <a:bodyPr/>
                    <a:lstStyle/>
                    <a:p>
                      <a:pPr algn="r" fontAlgn="b"/>
                      <a:r>
                        <a:rPr lang="en-US" sz="1000" u="none" strike="noStrike">
                          <a:effectLst/>
                        </a:rPr>
                        <a:t>234067.97</a:t>
                      </a:r>
                      <a:endParaRPr lang="en-US" sz="1000" b="0" i="0" u="none" strike="noStrike">
                        <a:solidFill>
                          <a:srgbClr val="000000"/>
                        </a:solidFill>
                        <a:effectLst/>
                        <a:latin typeface="Calibri" panose="020F0502020204030204" pitchFamily="34" charset="0"/>
                      </a:endParaRPr>
                    </a:p>
                  </a:txBody>
                  <a:tcPr marL="8559" marR="8559" marT="8559" marB="0" anchor="b"/>
                </a:tc>
                <a:extLst>
                  <a:ext uri="{0D108BD9-81ED-4DB2-BD59-A6C34878D82A}">
                    <a16:rowId xmlns:a16="http://schemas.microsoft.com/office/drawing/2014/main" val="3830213591"/>
                  </a:ext>
                </a:extLst>
              </a:tr>
              <a:tr h="171183">
                <a:tc>
                  <a:txBody>
                    <a:bodyPr/>
                    <a:lstStyle/>
                    <a:p>
                      <a:pPr algn="r" fontAlgn="b"/>
                      <a:r>
                        <a:rPr lang="en-US" sz="1000" u="none" strike="noStrike">
                          <a:effectLst/>
                        </a:rPr>
                        <a:t>1988</a:t>
                      </a:r>
                      <a:endParaRPr lang="en-US" sz="1000" b="0" i="0" u="none" strike="noStrike">
                        <a:solidFill>
                          <a:srgbClr val="000000"/>
                        </a:solidFill>
                        <a:effectLst/>
                        <a:latin typeface="Calibri" panose="020F0502020204030204" pitchFamily="34" charset="0"/>
                      </a:endParaRPr>
                    </a:p>
                  </a:txBody>
                  <a:tcPr marL="8559" marR="8559" marT="8559" marB="0" anchor="b"/>
                </a:tc>
                <a:tc>
                  <a:txBody>
                    <a:bodyPr/>
                    <a:lstStyle/>
                    <a:p>
                      <a:pPr algn="l" fontAlgn="b"/>
                      <a:r>
                        <a:rPr lang="en-US" sz="1000" u="none" strike="noStrike">
                          <a:effectLst/>
                        </a:rPr>
                        <a:t>FL</a:t>
                      </a:r>
                      <a:endParaRPr lang="en-US" sz="1000" b="0" i="0" u="none" strike="noStrike">
                        <a:solidFill>
                          <a:srgbClr val="000000"/>
                        </a:solidFill>
                        <a:effectLst/>
                        <a:latin typeface="Calibri" panose="020F0502020204030204" pitchFamily="34" charset="0"/>
                      </a:endParaRPr>
                    </a:p>
                  </a:txBody>
                  <a:tcPr marL="8559" marR="8559" marT="8559" marB="0" anchor="b"/>
                </a:tc>
                <a:tc>
                  <a:txBody>
                    <a:bodyPr/>
                    <a:lstStyle/>
                    <a:p>
                      <a:pPr algn="l" fontAlgn="b"/>
                      <a:r>
                        <a:rPr lang="en-US" sz="1000" u="none" strike="noStrike">
                          <a:effectLst/>
                        </a:rPr>
                        <a:t>TAVERNIER</a:t>
                      </a:r>
                      <a:endParaRPr lang="en-US" sz="1000" b="0" i="0" u="none" strike="noStrike">
                        <a:solidFill>
                          <a:srgbClr val="000000"/>
                        </a:solidFill>
                        <a:effectLst/>
                        <a:latin typeface="Calibri" panose="020F0502020204030204" pitchFamily="34" charset="0"/>
                      </a:endParaRPr>
                    </a:p>
                  </a:txBody>
                  <a:tcPr marL="8559" marR="8559" marT="8559" marB="0" anchor="b"/>
                </a:tc>
                <a:tc>
                  <a:txBody>
                    <a:bodyPr/>
                    <a:lstStyle/>
                    <a:p>
                      <a:pPr algn="r" fontAlgn="b"/>
                      <a:r>
                        <a:rPr lang="en-US" sz="1000" u="none" strike="noStrike">
                          <a:effectLst/>
                        </a:rPr>
                        <a:t>317660</a:t>
                      </a:r>
                      <a:endParaRPr lang="en-US" sz="1000" b="0" i="0" u="none" strike="noStrike">
                        <a:solidFill>
                          <a:srgbClr val="000000"/>
                        </a:solidFill>
                        <a:effectLst/>
                        <a:latin typeface="Calibri" panose="020F0502020204030204" pitchFamily="34" charset="0"/>
                      </a:endParaRPr>
                    </a:p>
                  </a:txBody>
                  <a:tcPr marL="8559" marR="8559" marT="8559" marB="0" anchor="b"/>
                </a:tc>
                <a:tc>
                  <a:txBody>
                    <a:bodyPr/>
                    <a:lstStyle/>
                    <a:p>
                      <a:pPr algn="r" fontAlgn="b"/>
                      <a:r>
                        <a:rPr lang="en-US" sz="1000" u="none" strike="noStrike">
                          <a:effectLst/>
                        </a:rPr>
                        <a:t>823969</a:t>
                      </a:r>
                      <a:endParaRPr lang="en-US" sz="1000" b="0" i="0" u="none" strike="noStrike">
                        <a:solidFill>
                          <a:srgbClr val="000000"/>
                        </a:solidFill>
                        <a:effectLst/>
                        <a:latin typeface="Calibri" panose="020F0502020204030204" pitchFamily="34" charset="0"/>
                      </a:endParaRPr>
                    </a:p>
                  </a:txBody>
                  <a:tcPr marL="8559" marR="8559" marT="8559" marB="0" anchor="b"/>
                </a:tc>
                <a:tc>
                  <a:txBody>
                    <a:bodyPr/>
                    <a:lstStyle/>
                    <a:p>
                      <a:pPr algn="r" fontAlgn="b"/>
                      <a:r>
                        <a:rPr lang="en-US" sz="1000" u="none" strike="noStrike">
                          <a:effectLst/>
                        </a:rPr>
                        <a:t>1588495</a:t>
                      </a:r>
                      <a:endParaRPr lang="en-US" sz="1000" b="0" i="0" u="none" strike="noStrike">
                        <a:solidFill>
                          <a:srgbClr val="000000"/>
                        </a:solidFill>
                        <a:effectLst/>
                        <a:latin typeface="Calibri" panose="020F0502020204030204" pitchFamily="34" charset="0"/>
                      </a:endParaRPr>
                    </a:p>
                  </a:txBody>
                  <a:tcPr marL="8559" marR="8559" marT="8559" marB="0" anchor="b"/>
                </a:tc>
                <a:tc>
                  <a:txBody>
                    <a:bodyPr/>
                    <a:lstStyle/>
                    <a:p>
                      <a:pPr algn="r" fontAlgn="b"/>
                      <a:r>
                        <a:rPr lang="en-US" sz="1000" u="none" strike="noStrike">
                          <a:effectLst/>
                        </a:rPr>
                        <a:t>645629.67</a:t>
                      </a:r>
                      <a:endParaRPr lang="en-US" sz="1000" b="0" i="0" u="none" strike="noStrike">
                        <a:solidFill>
                          <a:srgbClr val="000000"/>
                        </a:solidFill>
                        <a:effectLst/>
                        <a:latin typeface="Calibri" panose="020F0502020204030204" pitchFamily="34" charset="0"/>
                      </a:endParaRPr>
                    </a:p>
                  </a:txBody>
                  <a:tcPr marL="8559" marR="8559" marT="8559" marB="0" anchor="b"/>
                </a:tc>
                <a:tc>
                  <a:txBody>
                    <a:bodyPr/>
                    <a:lstStyle/>
                    <a:p>
                      <a:pPr algn="r" fontAlgn="b"/>
                      <a:r>
                        <a:rPr lang="en-US" sz="1000" u="none" strike="noStrike">
                          <a:effectLst/>
                        </a:rPr>
                        <a:t>296.81</a:t>
                      </a:r>
                      <a:endParaRPr lang="en-US" sz="1000" b="0" i="0" u="none" strike="noStrike">
                        <a:solidFill>
                          <a:srgbClr val="000000"/>
                        </a:solidFill>
                        <a:effectLst/>
                        <a:latin typeface="Calibri" panose="020F0502020204030204" pitchFamily="34" charset="0"/>
                      </a:endParaRPr>
                    </a:p>
                  </a:txBody>
                  <a:tcPr marL="8559" marR="8559" marT="8559" marB="0" anchor="b"/>
                </a:tc>
                <a:extLst>
                  <a:ext uri="{0D108BD9-81ED-4DB2-BD59-A6C34878D82A}">
                    <a16:rowId xmlns:a16="http://schemas.microsoft.com/office/drawing/2014/main" val="4231640246"/>
                  </a:ext>
                </a:extLst>
              </a:tr>
              <a:tr h="171183">
                <a:tc>
                  <a:txBody>
                    <a:bodyPr/>
                    <a:lstStyle/>
                    <a:p>
                      <a:pPr algn="r" fontAlgn="b"/>
                      <a:r>
                        <a:rPr lang="en-US" sz="1000" u="none" strike="noStrike">
                          <a:effectLst/>
                        </a:rPr>
                        <a:t>2012</a:t>
                      </a:r>
                      <a:endParaRPr lang="en-US" sz="1000" b="0" i="0" u="none" strike="noStrike">
                        <a:solidFill>
                          <a:srgbClr val="000000"/>
                        </a:solidFill>
                        <a:effectLst/>
                        <a:latin typeface="Calibri" panose="020F0502020204030204" pitchFamily="34" charset="0"/>
                      </a:endParaRPr>
                    </a:p>
                  </a:txBody>
                  <a:tcPr marL="8559" marR="8559" marT="8559" marB="0" anchor="b"/>
                </a:tc>
                <a:tc>
                  <a:txBody>
                    <a:bodyPr/>
                    <a:lstStyle/>
                    <a:p>
                      <a:pPr algn="l" fontAlgn="b"/>
                      <a:r>
                        <a:rPr lang="en-US" sz="1000" u="none" strike="noStrike">
                          <a:effectLst/>
                        </a:rPr>
                        <a:t>FL</a:t>
                      </a:r>
                      <a:endParaRPr lang="en-US" sz="1000" b="0" i="0" u="none" strike="noStrike">
                        <a:solidFill>
                          <a:srgbClr val="000000"/>
                        </a:solidFill>
                        <a:effectLst/>
                        <a:latin typeface="Calibri" panose="020F0502020204030204" pitchFamily="34" charset="0"/>
                      </a:endParaRPr>
                    </a:p>
                  </a:txBody>
                  <a:tcPr marL="8559" marR="8559" marT="8559" marB="0" anchor="b"/>
                </a:tc>
                <a:tc>
                  <a:txBody>
                    <a:bodyPr/>
                    <a:lstStyle/>
                    <a:p>
                      <a:pPr algn="l" fontAlgn="b"/>
                      <a:r>
                        <a:rPr lang="en-US" sz="1000" u="none" strike="noStrike">
                          <a:effectLst/>
                        </a:rPr>
                        <a:t>ORLANDO</a:t>
                      </a:r>
                      <a:endParaRPr lang="en-US" sz="1000" b="0" i="0" u="none" strike="noStrike">
                        <a:solidFill>
                          <a:srgbClr val="000000"/>
                        </a:solidFill>
                        <a:effectLst/>
                        <a:latin typeface="Calibri" panose="020F0502020204030204" pitchFamily="34" charset="0"/>
                      </a:endParaRPr>
                    </a:p>
                  </a:txBody>
                  <a:tcPr marL="8559" marR="8559" marT="8559" marB="0" anchor="b"/>
                </a:tc>
                <a:tc>
                  <a:txBody>
                    <a:bodyPr/>
                    <a:lstStyle/>
                    <a:p>
                      <a:pPr algn="r" fontAlgn="b"/>
                      <a:r>
                        <a:rPr lang="en-US" sz="1000" u="none" strike="noStrike">
                          <a:effectLst/>
                        </a:rPr>
                        <a:t>359097</a:t>
                      </a:r>
                      <a:endParaRPr lang="en-US" sz="1000" b="0" i="0" u="none" strike="noStrike">
                        <a:solidFill>
                          <a:srgbClr val="000000"/>
                        </a:solidFill>
                        <a:effectLst/>
                        <a:latin typeface="Calibri" panose="020F0502020204030204" pitchFamily="34" charset="0"/>
                      </a:endParaRPr>
                    </a:p>
                  </a:txBody>
                  <a:tcPr marL="8559" marR="8559" marT="8559" marB="0" anchor="b"/>
                </a:tc>
                <a:tc>
                  <a:txBody>
                    <a:bodyPr/>
                    <a:lstStyle/>
                    <a:p>
                      <a:pPr algn="r" fontAlgn="b"/>
                      <a:r>
                        <a:rPr lang="en-US" sz="1000" u="none" strike="noStrike">
                          <a:effectLst/>
                        </a:rPr>
                        <a:t>1972929</a:t>
                      </a:r>
                      <a:endParaRPr lang="en-US" sz="1000" b="0" i="0" u="none" strike="noStrike">
                        <a:solidFill>
                          <a:srgbClr val="000000"/>
                        </a:solidFill>
                        <a:effectLst/>
                        <a:latin typeface="Calibri" panose="020F0502020204030204" pitchFamily="34" charset="0"/>
                      </a:endParaRPr>
                    </a:p>
                  </a:txBody>
                  <a:tcPr marL="8559" marR="8559" marT="8559" marB="0" anchor="b"/>
                </a:tc>
                <a:tc>
                  <a:txBody>
                    <a:bodyPr/>
                    <a:lstStyle/>
                    <a:p>
                      <a:pPr algn="r" fontAlgn="b"/>
                      <a:r>
                        <a:rPr lang="en-US" sz="1000" u="none" strike="noStrike">
                          <a:effectLst/>
                        </a:rPr>
                        <a:t>2244877</a:t>
                      </a:r>
                      <a:endParaRPr lang="en-US" sz="1000" b="0" i="0" u="none" strike="noStrike">
                        <a:solidFill>
                          <a:srgbClr val="000000"/>
                        </a:solidFill>
                        <a:effectLst/>
                        <a:latin typeface="Calibri" panose="020F0502020204030204" pitchFamily="34" charset="0"/>
                      </a:endParaRPr>
                    </a:p>
                  </a:txBody>
                  <a:tcPr marL="8559" marR="8559" marT="8559" marB="0" anchor="b"/>
                </a:tc>
                <a:tc>
                  <a:txBody>
                    <a:bodyPr/>
                    <a:lstStyle/>
                    <a:p>
                      <a:pPr algn="r" fontAlgn="b"/>
                      <a:r>
                        <a:rPr lang="en-US" sz="1000" u="none" strike="noStrike">
                          <a:effectLst/>
                        </a:rPr>
                        <a:t>604988.14</a:t>
                      </a:r>
                      <a:endParaRPr lang="en-US" sz="1000" b="0" i="0" u="none" strike="noStrike">
                        <a:solidFill>
                          <a:srgbClr val="000000"/>
                        </a:solidFill>
                        <a:effectLst/>
                        <a:latin typeface="Calibri" panose="020F0502020204030204" pitchFamily="34" charset="0"/>
                      </a:endParaRPr>
                    </a:p>
                  </a:txBody>
                  <a:tcPr marL="8559" marR="8559" marT="8559" marB="0" anchor="b"/>
                </a:tc>
                <a:tc>
                  <a:txBody>
                    <a:bodyPr/>
                    <a:lstStyle/>
                    <a:p>
                      <a:pPr algn="r" fontAlgn="b"/>
                      <a:r>
                        <a:rPr lang="en-US" sz="1000" u="none" strike="noStrike">
                          <a:effectLst/>
                        </a:rPr>
                        <a:t>317684.96</a:t>
                      </a:r>
                      <a:endParaRPr lang="en-US" sz="1000" b="0" i="0" u="none" strike="noStrike">
                        <a:solidFill>
                          <a:srgbClr val="000000"/>
                        </a:solidFill>
                        <a:effectLst/>
                        <a:latin typeface="Calibri" panose="020F0502020204030204" pitchFamily="34" charset="0"/>
                      </a:endParaRPr>
                    </a:p>
                  </a:txBody>
                  <a:tcPr marL="8559" marR="8559" marT="8559" marB="0" anchor="b"/>
                </a:tc>
                <a:extLst>
                  <a:ext uri="{0D108BD9-81ED-4DB2-BD59-A6C34878D82A}">
                    <a16:rowId xmlns:a16="http://schemas.microsoft.com/office/drawing/2014/main" val="4010770578"/>
                  </a:ext>
                </a:extLst>
              </a:tr>
              <a:tr h="171183">
                <a:tc>
                  <a:txBody>
                    <a:bodyPr/>
                    <a:lstStyle/>
                    <a:p>
                      <a:pPr algn="r" fontAlgn="b"/>
                      <a:r>
                        <a:rPr lang="en-US" sz="1000" u="none" strike="noStrike">
                          <a:effectLst/>
                        </a:rPr>
                        <a:t>2004</a:t>
                      </a:r>
                      <a:endParaRPr lang="en-US" sz="1000" b="0" i="0" u="none" strike="noStrike">
                        <a:solidFill>
                          <a:srgbClr val="000000"/>
                        </a:solidFill>
                        <a:effectLst/>
                        <a:latin typeface="Calibri" panose="020F0502020204030204" pitchFamily="34" charset="0"/>
                      </a:endParaRPr>
                    </a:p>
                  </a:txBody>
                  <a:tcPr marL="8559" marR="8559" marT="8559" marB="0" anchor="b"/>
                </a:tc>
                <a:tc>
                  <a:txBody>
                    <a:bodyPr/>
                    <a:lstStyle/>
                    <a:p>
                      <a:pPr algn="l" fontAlgn="b"/>
                      <a:r>
                        <a:rPr lang="en-US" sz="1000" u="none" strike="noStrike">
                          <a:effectLst/>
                        </a:rPr>
                        <a:t>FL</a:t>
                      </a:r>
                      <a:endParaRPr lang="en-US" sz="1000" b="0" i="0" u="none" strike="noStrike">
                        <a:solidFill>
                          <a:srgbClr val="000000"/>
                        </a:solidFill>
                        <a:effectLst/>
                        <a:latin typeface="Calibri" panose="020F0502020204030204" pitchFamily="34" charset="0"/>
                      </a:endParaRPr>
                    </a:p>
                  </a:txBody>
                  <a:tcPr marL="8559" marR="8559" marT="8559" marB="0" anchor="b"/>
                </a:tc>
                <a:tc>
                  <a:txBody>
                    <a:bodyPr/>
                    <a:lstStyle/>
                    <a:p>
                      <a:pPr algn="l" fontAlgn="b"/>
                      <a:r>
                        <a:rPr lang="en-US" sz="1000" u="none" strike="noStrike">
                          <a:effectLst/>
                        </a:rPr>
                        <a:t>PORT RICHEY</a:t>
                      </a:r>
                      <a:endParaRPr lang="en-US" sz="1000" b="0" i="0" u="none" strike="noStrike">
                        <a:solidFill>
                          <a:srgbClr val="000000"/>
                        </a:solidFill>
                        <a:effectLst/>
                        <a:latin typeface="Calibri" panose="020F0502020204030204" pitchFamily="34" charset="0"/>
                      </a:endParaRPr>
                    </a:p>
                  </a:txBody>
                  <a:tcPr marL="8559" marR="8559" marT="8559" marB="0" anchor="b"/>
                </a:tc>
                <a:tc>
                  <a:txBody>
                    <a:bodyPr/>
                    <a:lstStyle/>
                    <a:p>
                      <a:pPr algn="r" fontAlgn="b"/>
                      <a:r>
                        <a:rPr lang="en-US" sz="1000" u="none" strike="noStrike">
                          <a:effectLst/>
                        </a:rPr>
                        <a:t>41518</a:t>
                      </a:r>
                      <a:endParaRPr lang="en-US" sz="1000" b="0" i="0" u="none" strike="noStrike">
                        <a:solidFill>
                          <a:srgbClr val="000000"/>
                        </a:solidFill>
                        <a:effectLst/>
                        <a:latin typeface="Calibri" panose="020F0502020204030204" pitchFamily="34" charset="0"/>
                      </a:endParaRPr>
                    </a:p>
                  </a:txBody>
                  <a:tcPr marL="8559" marR="8559" marT="8559" marB="0" anchor="b"/>
                </a:tc>
                <a:tc>
                  <a:txBody>
                    <a:bodyPr/>
                    <a:lstStyle/>
                    <a:p>
                      <a:pPr algn="r" fontAlgn="b"/>
                      <a:r>
                        <a:rPr lang="en-US" sz="1000" u="none" strike="noStrike">
                          <a:effectLst/>
                        </a:rPr>
                        <a:t>43226</a:t>
                      </a:r>
                      <a:endParaRPr lang="en-US" sz="1000" b="0" i="0" u="none" strike="noStrike">
                        <a:solidFill>
                          <a:srgbClr val="000000"/>
                        </a:solidFill>
                        <a:effectLst/>
                        <a:latin typeface="Calibri" panose="020F0502020204030204" pitchFamily="34" charset="0"/>
                      </a:endParaRPr>
                    </a:p>
                  </a:txBody>
                  <a:tcPr marL="8559" marR="8559" marT="8559" marB="0" anchor="b"/>
                </a:tc>
                <a:tc>
                  <a:txBody>
                    <a:bodyPr/>
                    <a:lstStyle/>
                    <a:p>
                      <a:pPr algn="r" fontAlgn="b"/>
                      <a:r>
                        <a:rPr lang="en-US" sz="1000" u="none" strike="noStrike">
                          <a:effectLst/>
                        </a:rPr>
                        <a:t>57970</a:t>
                      </a:r>
                      <a:endParaRPr lang="en-US" sz="1000" b="0" i="0" u="none" strike="noStrike">
                        <a:solidFill>
                          <a:srgbClr val="000000"/>
                        </a:solidFill>
                        <a:effectLst/>
                        <a:latin typeface="Calibri" panose="020F0502020204030204" pitchFamily="34" charset="0"/>
                      </a:endParaRPr>
                    </a:p>
                  </a:txBody>
                  <a:tcPr marL="8559" marR="8559" marT="8559" marB="0" anchor="b"/>
                </a:tc>
                <a:tc>
                  <a:txBody>
                    <a:bodyPr/>
                    <a:lstStyle/>
                    <a:p>
                      <a:pPr algn="r" fontAlgn="b"/>
                      <a:r>
                        <a:rPr lang="en-US" sz="1000" u="none" strike="noStrike">
                          <a:effectLst/>
                        </a:rPr>
                        <a:t>526900</a:t>
                      </a:r>
                      <a:endParaRPr lang="en-US" sz="1000" b="0" i="0" u="none" strike="noStrike">
                        <a:solidFill>
                          <a:srgbClr val="000000"/>
                        </a:solidFill>
                        <a:effectLst/>
                        <a:latin typeface="Calibri" panose="020F0502020204030204" pitchFamily="34" charset="0"/>
                      </a:endParaRPr>
                    </a:p>
                  </a:txBody>
                  <a:tcPr marL="8559" marR="8559" marT="8559" marB="0" anchor="b"/>
                </a:tc>
                <a:tc>
                  <a:txBody>
                    <a:bodyPr/>
                    <a:lstStyle/>
                    <a:p>
                      <a:pPr algn="r" fontAlgn="b"/>
                      <a:r>
                        <a:rPr lang="en-US" sz="1000" u="none" strike="noStrike">
                          <a:effectLst/>
                        </a:rPr>
                        <a:t>259387.5</a:t>
                      </a:r>
                      <a:endParaRPr lang="en-US" sz="1000" b="0" i="0" u="none" strike="noStrike">
                        <a:solidFill>
                          <a:srgbClr val="000000"/>
                        </a:solidFill>
                        <a:effectLst/>
                        <a:latin typeface="Calibri" panose="020F0502020204030204" pitchFamily="34" charset="0"/>
                      </a:endParaRPr>
                    </a:p>
                  </a:txBody>
                  <a:tcPr marL="8559" marR="8559" marT="8559" marB="0" anchor="b"/>
                </a:tc>
                <a:extLst>
                  <a:ext uri="{0D108BD9-81ED-4DB2-BD59-A6C34878D82A}">
                    <a16:rowId xmlns:a16="http://schemas.microsoft.com/office/drawing/2014/main" val="2777359193"/>
                  </a:ext>
                </a:extLst>
              </a:tr>
              <a:tr h="171183">
                <a:tc>
                  <a:txBody>
                    <a:bodyPr/>
                    <a:lstStyle/>
                    <a:p>
                      <a:pPr algn="r" fontAlgn="b"/>
                      <a:r>
                        <a:rPr lang="en-US" sz="1000" u="none" strike="noStrike">
                          <a:effectLst/>
                        </a:rPr>
                        <a:t>2013</a:t>
                      </a:r>
                      <a:endParaRPr lang="en-US" sz="1000" b="0" i="0" u="none" strike="noStrike">
                        <a:solidFill>
                          <a:srgbClr val="000000"/>
                        </a:solidFill>
                        <a:effectLst/>
                        <a:latin typeface="Calibri" panose="020F0502020204030204" pitchFamily="34" charset="0"/>
                      </a:endParaRPr>
                    </a:p>
                  </a:txBody>
                  <a:tcPr marL="8559" marR="8559" marT="8559" marB="0" anchor="b"/>
                </a:tc>
                <a:tc>
                  <a:txBody>
                    <a:bodyPr/>
                    <a:lstStyle/>
                    <a:p>
                      <a:pPr algn="l" fontAlgn="b"/>
                      <a:r>
                        <a:rPr lang="en-US" sz="1000" u="none" strike="noStrike">
                          <a:effectLst/>
                        </a:rPr>
                        <a:t>LA</a:t>
                      </a:r>
                      <a:endParaRPr lang="en-US" sz="1000" b="0" i="0" u="none" strike="noStrike">
                        <a:solidFill>
                          <a:srgbClr val="000000"/>
                        </a:solidFill>
                        <a:effectLst/>
                        <a:latin typeface="Calibri" panose="020F0502020204030204" pitchFamily="34" charset="0"/>
                      </a:endParaRPr>
                    </a:p>
                  </a:txBody>
                  <a:tcPr marL="8559" marR="8559" marT="8559" marB="0" anchor="b"/>
                </a:tc>
                <a:tc>
                  <a:txBody>
                    <a:bodyPr/>
                    <a:lstStyle/>
                    <a:p>
                      <a:pPr algn="l" fontAlgn="b"/>
                      <a:r>
                        <a:rPr lang="en-US" sz="1000" u="none" strike="noStrike">
                          <a:effectLst/>
                        </a:rPr>
                        <a:t>VENICE</a:t>
                      </a:r>
                      <a:endParaRPr lang="en-US" sz="1000" b="0" i="0" u="none" strike="noStrike">
                        <a:solidFill>
                          <a:srgbClr val="000000"/>
                        </a:solidFill>
                        <a:effectLst/>
                        <a:latin typeface="Calibri" panose="020F0502020204030204" pitchFamily="34" charset="0"/>
                      </a:endParaRPr>
                    </a:p>
                  </a:txBody>
                  <a:tcPr marL="8559" marR="8559" marT="8559" marB="0" anchor="b"/>
                </a:tc>
                <a:tc>
                  <a:txBody>
                    <a:bodyPr/>
                    <a:lstStyle/>
                    <a:p>
                      <a:pPr algn="r" fontAlgn="b"/>
                      <a:r>
                        <a:rPr lang="en-US" sz="1000" u="none" strike="noStrike">
                          <a:effectLst/>
                        </a:rPr>
                        <a:t>6569525</a:t>
                      </a:r>
                      <a:endParaRPr lang="en-US" sz="1000" b="0" i="0" u="none" strike="noStrike">
                        <a:solidFill>
                          <a:srgbClr val="000000"/>
                        </a:solidFill>
                        <a:effectLst/>
                        <a:latin typeface="Calibri" panose="020F0502020204030204" pitchFamily="34" charset="0"/>
                      </a:endParaRPr>
                    </a:p>
                  </a:txBody>
                  <a:tcPr marL="8559" marR="8559" marT="8559" marB="0" anchor="b"/>
                </a:tc>
                <a:tc>
                  <a:txBody>
                    <a:bodyPr/>
                    <a:lstStyle/>
                    <a:p>
                      <a:pPr algn="r" fontAlgn="b"/>
                      <a:r>
                        <a:rPr lang="en-US" sz="1000" u="none" strike="noStrike">
                          <a:effectLst/>
                        </a:rPr>
                        <a:t>12430071</a:t>
                      </a:r>
                      <a:endParaRPr lang="en-US" sz="1000" b="0" i="0" u="none" strike="noStrike">
                        <a:solidFill>
                          <a:srgbClr val="000000"/>
                        </a:solidFill>
                        <a:effectLst/>
                        <a:latin typeface="Calibri" panose="020F0502020204030204" pitchFamily="34" charset="0"/>
                      </a:endParaRPr>
                    </a:p>
                  </a:txBody>
                  <a:tcPr marL="8559" marR="8559" marT="8559" marB="0" anchor="b"/>
                </a:tc>
                <a:tc>
                  <a:txBody>
                    <a:bodyPr/>
                    <a:lstStyle/>
                    <a:p>
                      <a:pPr algn="r" fontAlgn="b"/>
                      <a:r>
                        <a:rPr lang="en-US" sz="1000" u="none" strike="noStrike">
                          <a:effectLst/>
                        </a:rPr>
                        <a:t>13900041</a:t>
                      </a:r>
                      <a:endParaRPr lang="en-US" sz="1000" b="0" i="0" u="none" strike="noStrike">
                        <a:solidFill>
                          <a:srgbClr val="000000"/>
                        </a:solidFill>
                        <a:effectLst/>
                        <a:latin typeface="Calibri" panose="020F0502020204030204" pitchFamily="34" charset="0"/>
                      </a:endParaRPr>
                    </a:p>
                  </a:txBody>
                  <a:tcPr marL="8559" marR="8559" marT="8559" marB="0" anchor="b"/>
                </a:tc>
                <a:tc>
                  <a:txBody>
                    <a:bodyPr/>
                    <a:lstStyle/>
                    <a:p>
                      <a:pPr algn="r" fontAlgn="b"/>
                      <a:r>
                        <a:rPr lang="en-US" sz="1000" u="none" strike="noStrike">
                          <a:effectLst/>
                        </a:rPr>
                        <a:t>405267.19</a:t>
                      </a:r>
                      <a:endParaRPr lang="en-US" sz="1000" b="0" i="0" u="none" strike="noStrike">
                        <a:solidFill>
                          <a:srgbClr val="000000"/>
                        </a:solidFill>
                        <a:effectLst/>
                        <a:latin typeface="Calibri" panose="020F0502020204030204" pitchFamily="34" charset="0"/>
                      </a:endParaRPr>
                    </a:p>
                  </a:txBody>
                  <a:tcPr marL="8559" marR="8559" marT="8559" marB="0" anchor="b"/>
                </a:tc>
                <a:tc>
                  <a:txBody>
                    <a:bodyPr/>
                    <a:lstStyle/>
                    <a:p>
                      <a:pPr algn="r" fontAlgn="b"/>
                      <a:r>
                        <a:rPr lang="en-US" sz="1000" u="none" strike="noStrike">
                          <a:effectLst/>
                        </a:rPr>
                        <a:t>642710.67</a:t>
                      </a:r>
                      <a:endParaRPr lang="en-US" sz="1000" b="0" i="0" u="none" strike="noStrike">
                        <a:solidFill>
                          <a:srgbClr val="000000"/>
                        </a:solidFill>
                        <a:effectLst/>
                        <a:latin typeface="Calibri" panose="020F0502020204030204" pitchFamily="34" charset="0"/>
                      </a:endParaRPr>
                    </a:p>
                  </a:txBody>
                  <a:tcPr marL="8559" marR="8559" marT="8559" marB="0" anchor="b"/>
                </a:tc>
                <a:extLst>
                  <a:ext uri="{0D108BD9-81ED-4DB2-BD59-A6C34878D82A}">
                    <a16:rowId xmlns:a16="http://schemas.microsoft.com/office/drawing/2014/main" val="467630052"/>
                  </a:ext>
                </a:extLst>
              </a:tr>
              <a:tr h="171183">
                <a:tc>
                  <a:txBody>
                    <a:bodyPr/>
                    <a:lstStyle/>
                    <a:p>
                      <a:pPr algn="r" fontAlgn="b"/>
                      <a:r>
                        <a:rPr lang="en-US" sz="1000" u="none" strike="noStrike">
                          <a:effectLst/>
                        </a:rPr>
                        <a:t>1988</a:t>
                      </a:r>
                      <a:endParaRPr lang="en-US" sz="1000" b="0" i="0" u="none" strike="noStrike">
                        <a:solidFill>
                          <a:srgbClr val="000000"/>
                        </a:solidFill>
                        <a:effectLst/>
                        <a:latin typeface="Calibri" panose="020F0502020204030204" pitchFamily="34" charset="0"/>
                      </a:endParaRPr>
                    </a:p>
                  </a:txBody>
                  <a:tcPr marL="8559" marR="8559" marT="8559" marB="0" anchor="b"/>
                </a:tc>
                <a:tc>
                  <a:txBody>
                    <a:bodyPr/>
                    <a:lstStyle/>
                    <a:p>
                      <a:pPr algn="l" fontAlgn="b"/>
                      <a:r>
                        <a:rPr lang="en-US" sz="1000" u="none" strike="noStrike">
                          <a:effectLst/>
                        </a:rPr>
                        <a:t>FL</a:t>
                      </a:r>
                      <a:endParaRPr lang="en-US" sz="1000" b="0" i="0" u="none" strike="noStrike">
                        <a:solidFill>
                          <a:srgbClr val="000000"/>
                        </a:solidFill>
                        <a:effectLst/>
                        <a:latin typeface="Calibri" panose="020F0502020204030204" pitchFamily="34" charset="0"/>
                      </a:endParaRPr>
                    </a:p>
                  </a:txBody>
                  <a:tcPr marL="8559" marR="8559" marT="8559" marB="0" anchor="b"/>
                </a:tc>
                <a:tc>
                  <a:txBody>
                    <a:bodyPr/>
                    <a:lstStyle/>
                    <a:p>
                      <a:pPr algn="l" fontAlgn="b"/>
                      <a:r>
                        <a:rPr lang="en-US" sz="1000" u="none" strike="noStrike">
                          <a:effectLst/>
                        </a:rPr>
                        <a:t>HORSESHOE BEACH</a:t>
                      </a:r>
                      <a:endParaRPr lang="en-US" sz="1000" b="0" i="0" u="none" strike="noStrike">
                        <a:solidFill>
                          <a:srgbClr val="000000"/>
                        </a:solidFill>
                        <a:effectLst/>
                        <a:latin typeface="Calibri" panose="020F0502020204030204" pitchFamily="34" charset="0"/>
                      </a:endParaRPr>
                    </a:p>
                  </a:txBody>
                  <a:tcPr marL="8559" marR="8559" marT="8559" marB="0" anchor="b"/>
                </a:tc>
                <a:tc>
                  <a:txBody>
                    <a:bodyPr/>
                    <a:lstStyle/>
                    <a:p>
                      <a:pPr algn="r" fontAlgn="b"/>
                      <a:r>
                        <a:rPr lang="en-US" sz="1000" u="none" strike="noStrike">
                          <a:effectLst/>
                        </a:rPr>
                        <a:t>418763</a:t>
                      </a:r>
                      <a:endParaRPr lang="en-US" sz="1000" b="0" i="0" u="none" strike="noStrike">
                        <a:solidFill>
                          <a:srgbClr val="000000"/>
                        </a:solidFill>
                        <a:effectLst/>
                        <a:latin typeface="Calibri" panose="020F0502020204030204" pitchFamily="34" charset="0"/>
                      </a:endParaRPr>
                    </a:p>
                  </a:txBody>
                  <a:tcPr marL="8559" marR="8559" marT="8559" marB="0" anchor="b"/>
                </a:tc>
                <a:tc>
                  <a:txBody>
                    <a:bodyPr/>
                    <a:lstStyle/>
                    <a:p>
                      <a:pPr algn="r" fontAlgn="b"/>
                      <a:r>
                        <a:rPr lang="en-US" sz="1000" u="none" strike="noStrike">
                          <a:effectLst/>
                        </a:rPr>
                        <a:t>1221534</a:t>
                      </a:r>
                      <a:endParaRPr lang="en-US" sz="1000" b="0" i="0" u="none" strike="noStrike">
                        <a:solidFill>
                          <a:srgbClr val="000000"/>
                        </a:solidFill>
                        <a:effectLst/>
                        <a:latin typeface="Calibri" panose="020F0502020204030204" pitchFamily="34" charset="0"/>
                      </a:endParaRPr>
                    </a:p>
                  </a:txBody>
                  <a:tcPr marL="8559" marR="8559" marT="8559" marB="0" anchor="b"/>
                </a:tc>
                <a:tc>
                  <a:txBody>
                    <a:bodyPr/>
                    <a:lstStyle/>
                    <a:p>
                      <a:pPr algn="r" fontAlgn="b"/>
                      <a:r>
                        <a:rPr lang="en-US" sz="1000" u="none" strike="noStrike">
                          <a:effectLst/>
                        </a:rPr>
                        <a:t>2354942</a:t>
                      </a:r>
                      <a:endParaRPr lang="en-US" sz="1000" b="0" i="0" u="none" strike="noStrike">
                        <a:solidFill>
                          <a:srgbClr val="000000"/>
                        </a:solidFill>
                        <a:effectLst/>
                        <a:latin typeface="Calibri" panose="020F0502020204030204" pitchFamily="34" charset="0"/>
                      </a:endParaRPr>
                    </a:p>
                  </a:txBody>
                  <a:tcPr marL="8559" marR="8559" marT="8559" marB="0" anchor="b"/>
                </a:tc>
                <a:tc>
                  <a:txBody>
                    <a:bodyPr/>
                    <a:lstStyle/>
                    <a:p>
                      <a:pPr algn="r" fontAlgn="b"/>
                      <a:r>
                        <a:rPr lang="en-US" sz="1000" u="none" strike="noStrike">
                          <a:effectLst/>
                        </a:rPr>
                        <a:t>398367.34</a:t>
                      </a:r>
                      <a:endParaRPr lang="en-US" sz="1000" b="0" i="0" u="none" strike="noStrike">
                        <a:solidFill>
                          <a:srgbClr val="000000"/>
                        </a:solidFill>
                        <a:effectLst/>
                        <a:latin typeface="Calibri" panose="020F0502020204030204" pitchFamily="34" charset="0"/>
                      </a:endParaRPr>
                    </a:p>
                  </a:txBody>
                  <a:tcPr marL="8559" marR="8559" marT="8559" marB="0" anchor="b"/>
                </a:tc>
                <a:tc>
                  <a:txBody>
                    <a:bodyPr/>
                    <a:lstStyle/>
                    <a:p>
                      <a:pPr algn="r" fontAlgn="b"/>
                      <a:r>
                        <a:rPr lang="en-US" sz="1000" u="none" strike="noStrike">
                          <a:effectLst/>
                        </a:rPr>
                        <a:t>43.93</a:t>
                      </a:r>
                      <a:endParaRPr lang="en-US" sz="1000" b="0" i="0" u="none" strike="noStrike">
                        <a:solidFill>
                          <a:srgbClr val="000000"/>
                        </a:solidFill>
                        <a:effectLst/>
                        <a:latin typeface="Calibri" panose="020F0502020204030204" pitchFamily="34" charset="0"/>
                      </a:endParaRPr>
                    </a:p>
                  </a:txBody>
                  <a:tcPr marL="8559" marR="8559" marT="8559" marB="0" anchor="b"/>
                </a:tc>
                <a:extLst>
                  <a:ext uri="{0D108BD9-81ED-4DB2-BD59-A6C34878D82A}">
                    <a16:rowId xmlns:a16="http://schemas.microsoft.com/office/drawing/2014/main" val="1409059960"/>
                  </a:ext>
                </a:extLst>
              </a:tr>
              <a:tr h="171183">
                <a:tc>
                  <a:txBody>
                    <a:bodyPr/>
                    <a:lstStyle/>
                    <a:p>
                      <a:pPr algn="r" fontAlgn="b"/>
                      <a:r>
                        <a:rPr lang="en-US" sz="1000" u="none" strike="noStrike">
                          <a:effectLst/>
                        </a:rPr>
                        <a:t>1996</a:t>
                      </a:r>
                      <a:endParaRPr lang="en-US" sz="1000" b="0" i="0" u="none" strike="noStrike">
                        <a:solidFill>
                          <a:srgbClr val="000000"/>
                        </a:solidFill>
                        <a:effectLst/>
                        <a:latin typeface="Calibri" panose="020F0502020204030204" pitchFamily="34" charset="0"/>
                      </a:endParaRPr>
                    </a:p>
                  </a:txBody>
                  <a:tcPr marL="8559" marR="8559" marT="8559" marB="0" anchor="b"/>
                </a:tc>
                <a:tc>
                  <a:txBody>
                    <a:bodyPr/>
                    <a:lstStyle/>
                    <a:p>
                      <a:pPr algn="l" fontAlgn="b"/>
                      <a:r>
                        <a:rPr lang="en-US" sz="1000" u="none" strike="noStrike">
                          <a:effectLst/>
                        </a:rPr>
                        <a:t>LA</a:t>
                      </a:r>
                      <a:endParaRPr lang="en-US" sz="1000" b="0" i="0" u="none" strike="noStrike">
                        <a:solidFill>
                          <a:srgbClr val="000000"/>
                        </a:solidFill>
                        <a:effectLst/>
                        <a:latin typeface="Calibri" panose="020F0502020204030204" pitchFamily="34" charset="0"/>
                      </a:endParaRPr>
                    </a:p>
                  </a:txBody>
                  <a:tcPr marL="8559" marR="8559" marT="8559" marB="0" anchor="b"/>
                </a:tc>
                <a:tc>
                  <a:txBody>
                    <a:bodyPr/>
                    <a:lstStyle/>
                    <a:p>
                      <a:pPr algn="l" fontAlgn="b"/>
                      <a:r>
                        <a:rPr lang="en-US" sz="1000" u="none" strike="noStrike">
                          <a:effectLst/>
                        </a:rPr>
                        <a:t>VENICE</a:t>
                      </a:r>
                      <a:endParaRPr lang="en-US" sz="1000" b="0" i="0" u="none" strike="noStrike">
                        <a:solidFill>
                          <a:srgbClr val="000000"/>
                        </a:solidFill>
                        <a:effectLst/>
                        <a:latin typeface="Calibri" panose="020F0502020204030204" pitchFamily="34" charset="0"/>
                      </a:endParaRPr>
                    </a:p>
                  </a:txBody>
                  <a:tcPr marL="8559" marR="8559" marT="8559" marB="0" anchor="b"/>
                </a:tc>
                <a:tc>
                  <a:txBody>
                    <a:bodyPr/>
                    <a:lstStyle/>
                    <a:p>
                      <a:pPr algn="r" fontAlgn="b"/>
                      <a:r>
                        <a:rPr lang="en-US" sz="1000" u="none" strike="noStrike">
                          <a:effectLst/>
                        </a:rPr>
                        <a:t>2708070</a:t>
                      </a:r>
                      <a:endParaRPr lang="en-US" sz="1000" b="0" i="0" u="none" strike="noStrike">
                        <a:solidFill>
                          <a:srgbClr val="000000"/>
                        </a:solidFill>
                        <a:effectLst/>
                        <a:latin typeface="Calibri" panose="020F0502020204030204" pitchFamily="34" charset="0"/>
                      </a:endParaRPr>
                    </a:p>
                  </a:txBody>
                  <a:tcPr marL="8559" marR="8559" marT="8559" marB="0" anchor="b"/>
                </a:tc>
                <a:tc>
                  <a:txBody>
                    <a:bodyPr/>
                    <a:lstStyle/>
                    <a:p>
                      <a:pPr algn="r" fontAlgn="b"/>
                      <a:r>
                        <a:rPr lang="en-US" sz="1000" u="none" strike="noStrike">
                          <a:effectLst/>
                        </a:rPr>
                        <a:t>4400138</a:t>
                      </a:r>
                      <a:endParaRPr lang="en-US" sz="1000" b="0" i="0" u="none" strike="noStrike">
                        <a:solidFill>
                          <a:srgbClr val="000000"/>
                        </a:solidFill>
                        <a:effectLst/>
                        <a:latin typeface="Calibri" panose="020F0502020204030204" pitchFamily="34" charset="0"/>
                      </a:endParaRPr>
                    </a:p>
                  </a:txBody>
                  <a:tcPr marL="8559" marR="8559" marT="8559" marB="0" anchor="b"/>
                </a:tc>
                <a:tc>
                  <a:txBody>
                    <a:bodyPr/>
                    <a:lstStyle/>
                    <a:p>
                      <a:pPr algn="r" fontAlgn="b"/>
                      <a:r>
                        <a:rPr lang="en-US" sz="1000" u="none" strike="noStrike">
                          <a:effectLst/>
                        </a:rPr>
                        <a:t>6845490</a:t>
                      </a:r>
                      <a:endParaRPr lang="en-US" sz="1000" b="0" i="0" u="none" strike="noStrike">
                        <a:solidFill>
                          <a:srgbClr val="000000"/>
                        </a:solidFill>
                        <a:effectLst/>
                        <a:latin typeface="Calibri" panose="020F0502020204030204" pitchFamily="34" charset="0"/>
                      </a:endParaRPr>
                    </a:p>
                  </a:txBody>
                  <a:tcPr marL="8559" marR="8559" marT="8559" marB="0" anchor="b"/>
                </a:tc>
                <a:tc>
                  <a:txBody>
                    <a:bodyPr/>
                    <a:lstStyle/>
                    <a:p>
                      <a:pPr algn="r" fontAlgn="b"/>
                      <a:r>
                        <a:rPr lang="en-US" sz="1000" u="none" strike="noStrike">
                          <a:effectLst/>
                        </a:rPr>
                        <a:t>394452.74</a:t>
                      </a:r>
                      <a:endParaRPr lang="en-US" sz="1000" b="0" i="0" u="none" strike="noStrike">
                        <a:solidFill>
                          <a:srgbClr val="000000"/>
                        </a:solidFill>
                        <a:effectLst/>
                        <a:latin typeface="Calibri" panose="020F0502020204030204" pitchFamily="34" charset="0"/>
                      </a:endParaRPr>
                    </a:p>
                  </a:txBody>
                  <a:tcPr marL="8559" marR="8559" marT="8559" marB="0" anchor="b"/>
                </a:tc>
                <a:tc>
                  <a:txBody>
                    <a:bodyPr/>
                    <a:lstStyle/>
                    <a:p>
                      <a:pPr algn="r" fontAlgn="b"/>
                      <a:r>
                        <a:rPr lang="en-US" sz="1000" u="none" strike="noStrike">
                          <a:effectLst/>
                        </a:rPr>
                        <a:t>820527.27</a:t>
                      </a:r>
                      <a:endParaRPr lang="en-US" sz="1000" b="0" i="0" u="none" strike="noStrike">
                        <a:solidFill>
                          <a:srgbClr val="000000"/>
                        </a:solidFill>
                        <a:effectLst/>
                        <a:latin typeface="Calibri" panose="020F0502020204030204" pitchFamily="34" charset="0"/>
                      </a:endParaRPr>
                    </a:p>
                  </a:txBody>
                  <a:tcPr marL="8559" marR="8559" marT="8559" marB="0" anchor="b"/>
                </a:tc>
                <a:extLst>
                  <a:ext uri="{0D108BD9-81ED-4DB2-BD59-A6C34878D82A}">
                    <a16:rowId xmlns:a16="http://schemas.microsoft.com/office/drawing/2014/main" val="2062577820"/>
                  </a:ext>
                </a:extLst>
              </a:tr>
              <a:tr h="171183">
                <a:tc>
                  <a:txBody>
                    <a:bodyPr/>
                    <a:lstStyle/>
                    <a:p>
                      <a:pPr algn="r" fontAlgn="b"/>
                      <a:r>
                        <a:rPr lang="en-US" sz="1000" u="none" strike="noStrike">
                          <a:effectLst/>
                        </a:rPr>
                        <a:t>1989</a:t>
                      </a:r>
                      <a:endParaRPr lang="en-US" sz="1000" b="0" i="0" u="none" strike="noStrike">
                        <a:solidFill>
                          <a:srgbClr val="000000"/>
                        </a:solidFill>
                        <a:effectLst/>
                        <a:latin typeface="Calibri" panose="020F0502020204030204" pitchFamily="34" charset="0"/>
                      </a:endParaRPr>
                    </a:p>
                  </a:txBody>
                  <a:tcPr marL="8559" marR="8559" marT="8559" marB="0" anchor="b"/>
                </a:tc>
                <a:tc>
                  <a:txBody>
                    <a:bodyPr/>
                    <a:lstStyle/>
                    <a:p>
                      <a:pPr algn="l" fontAlgn="b"/>
                      <a:r>
                        <a:rPr lang="en-US" sz="1000" u="none" strike="noStrike">
                          <a:effectLst/>
                        </a:rPr>
                        <a:t>TX</a:t>
                      </a:r>
                      <a:endParaRPr lang="en-US" sz="1000" b="0" i="0" u="none" strike="noStrike">
                        <a:solidFill>
                          <a:srgbClr val="000000"/>
                        </a:solidFill>
                        <a:effectLst/>
                        <a:latin typeface="Calibri" panose="020F0502020204030204" pitchFamily="34" charset="0"/>
                      </a:endParaRPr>
                    </a:p>
                  </a:txBody>
                  <a:tcPr marL="8559" marR="8559" marT="8559" marB="0" anchor="b"/>
                </a:tc>
                <a:tc>
                  <a:txBody>
                    <a:bodyPr/>
                    <a:lstStyle/>
                    <a:p>
                      <a:pPr algn="l" fontAlgn="b"/>
                      <a:r>
                        <a:rPr lang="en-US" sz="1000" u="none" strike="noStrike">
                          <a:effectLst/>
                        </a:rPr>
                        <a:t>FREEPORT</a:t>
                      </a:r>
                      <a:endParaRPr lang="en-US" sz="1000" b="0" i="0" u="none" strike="noStrike">
                        <a:solidFill>
                          <a:srgbClr val="000000"/>
                        </a:solidFill>
                        <a:effectLst/>
                        <a:latin typeface="Calibri" panose="020F0502020204030204" pitchFamily="34" charset="0"/>
                      </a:endParaRPr>
                    </a:p>
                  </a:txBody>
                  <a:tcPr marL="8559" marR="8559" marT="8559" marB="0" anchor="b"/>
                </a:tc>
                <a:tc>
                  <a:txBody>
                    <a:bodyPr/>
                    <a:lstStyle/>
                    <a:p>
                      <a:pPr algn="r" fontAlgn="b"/>
                      <a:r>
                        <a:rPr lang="en-US" sz="1000" u="none" strike="noStrike">
                          <a:effectLst/>
                        </a:rPr>
                        <a:t>4775844</a:t>
                      </a:r>
                      <a:endParaRPr lang="en-US" sz="1000" b="0" i="0" u="none" strike="noStrike">
                        <a:solidFill>
                          <a:srgbClr val="000000"/>
                        </a:solidFill>
                        <a:effectLst/>
                        <a:latin typeface="Calibri" panose="020F0502020204030204" pitchFamily="34" charset="0"/>
                      </a:endParaRPr>
                    </a:p>
                  </a:txBody>
                  <a:tcPr marL="8559" marR="8559" marT="8559" marB="0" anchor="b"/>
                </a:tc>
                <a:tc>
                  <a:txBody>
                    <a:bodyPr/>
                    <a:lstStyle/>
                    <a:p>
                      <a:pPr algn="r" fontAlgn="b"/>
                      <a:r>
                        <a:rPr lang="en-US" sz="1000" u="none" strike="noStrike">
                          <a:effectLst/>
                        </a:rPr>
                        <a:t>9346853</a:t>
                      </a:r>
                      <a:endParaRPr lang="en-US" sz="1000" b="0" i="0" u="none" strike="noStrike">
                        <a:solidFill>
                          <a:srgbClr val="000000"/>
                        </a:solidFill>
                        <a:effectLst/>
                        <a:latin typeface="Calibri" panose="020F0502020204030204" pitchFamily="34" charset="0"/>
                      </a:endParaRPr>
                    </a:p>
                  </a:txBody>
                  <a:tcPr marL="8559" marR="8559" marT="8559" marB="0" anchor="b"/>
                </a:tc>
                <a:tc>
                  <a:txBody>
                    <a:bodyPr/>
                    <a:lstStyle/>
                    <a:p>
                      <a:pPr algn="r" fontAlgn="b"/>
                      <a:r>
                        <a:rPr lang="en-US" sz="1000" u="none" strike="noStrike">
                          <a:effectLst/>
                        </a:rPr>
                        <a:t>17339568</a:t>
                      </a:r>
                      <a:endParaRPr lang="en-US" sz="1000" b="0" i="0" u="none" strike="noStrike">
                        <a:solidFill>
                          <a:srgbClr val="000000"/>
                        </a:solidFill>
                        <a:effectLst/>
                        <a:latin typeface="Calibri" panose="020F0502020204030204" pitchFamily="34" charset="0"/>
                      </a:endParaRPr>
                    </a:p>
                  </a:txBody>
                  <a:tcPr marL="8559" marR="8559" marT="8559" marB="0" anchor="b"/>
                </a:tc>
                <a:tc>
                  <a:txBody>
                    <a:bodyPr/>
                    <a:lstStyle/>
                    <a:p>
                      <a:pPr algn="r" fontAlgn="b"/>
                      <a:r>
                        <a:rPr lang="en-US" sz="1000" u="none" strike="noStrike">
                          <a:effectLst/>
                        </a:rPr>
                        <a:t>346969.02</a:t>
                      </a:r>
                      <a:endParaRPr lang="en-US" sz="1000" b="0" i="0" u="none" strike="noStrike">
                        <a:solidFill>
                          <a:srgbClr val="000000"/>
                        </a:solidFill>
                        <a:effectLst/>
                        <a:latin typeface="Calibri" panose="020F0502020204030204" pitchFamily="34" charset="0"/>
                      </a:endParaRPr>
                    </a:p>
                  </a:txBody>
                  <a:tcPr marL="8559" marR="8559" marT="8559" marB="0" anchor="b"/>
                </a:tc>
                <a:tc>
                  <a:txBody>
                    <a:bodyPr/>
                    <a:lstStyle/>
                    <a:p>
                      <a:pPr algn="r" fontAlgn="b"/>
                      <a:r>
                        <a:rPr lang="en-US" sz="1000" u="none" strike="noStrike">
                          <a:effectLst/>
                        </a:rPr>
                        <a:t>182882.53</a:t>
                      </a:r>
                      <a:endParaRPr lang="en-US" sz="1000" b="0" i="0" u="none" strike="noStrike">
                        <a:solidFill>
                          <a:srgbClr val="000000"/>
                        </a:solidFill>
                        <a:effectLst/>
                        <a:latin typeface="Calibri" panose="020F0502020204030204" pitchFamily="34" charset="0"/>
                      </a:endParaRPr>
                    </a:p>
                  </a:txBody>
                  <a:tcPr marL="8559" marR="8559" marT="8559" marB="0" anchor="b"/>
                </a:tc>
                <a:extLst>
                  <a:ext uri="{0D108BD9-81ED-4DB2-BD59-A6C34878D82A}">
                    <a16:rowId xmlns:a16="http://schemas.microsoft.com/office/drawing/2014/main" val="1437208037"/>
                  </a:ext>
                </a:extLst>
              </a:tr>
              <a:tr h="171183">
                <a:tc>
                  <a:txBody>
                    <a:bodyPr/>
                    <a:lstStyle/>
                    <a:p>
                      <a:pPr algn="r" fontAlgn="b"/>
                      <a:r>
                        <a:rPr lang="en-US" sz="1000" u="none" strike="noStrike">
                          <a:effectLst/>
                        </a:rPr>
                        <a:t>1984</a:t>
                      </a:r>
                      <a:endParaRPr lang="en-US" sz="1000" b="0" i="0" u="none" strike="noStrike">
                        <a:solidFill>
                          <a:srgbClr val="000000"/>
                        </a:solidFill>
                        <a:effectLst/>
                        <a:latin typeface="Calibri" panose="020F0502020204030204" pitchFamily="34" charset="0"/>
                      </a:endParaRPr>
                    </a:p>
                  </a:txBody>
                  <a:tcPr marL="8559" marR="8559" marT="8559" marB="0" anchor="b"/>
                </a:tc>
                <a:tc>
                  <a:txBody>
                    <a:bodyPr/>
                    <a:lstStyle/>
                    <a:p>
                      <a:pPr algn="l" fontAlgn="b"/>
                      <a:r>
                        <a:rPr lang="en-US" sz="1000" u="none" strike="noStrike">
                          <a:effectLst/>
                        </a:rPr>
                        <a:t>LA</a:t>
                      </a:r>
                      <a:endParaRPr lang="en-US" sz="1000" b="0" i="0" u="none" strike="noStrike">
                        <a:solidFill>
                          <a:srgbClr val="000000"/>
                        </a:solidFill>
                        <a:effectLst/>
                        <a:latin typeface="Calibri" panose="020F0502020204030204" pitchFamily="34" charset="0"/>
                      </a:endParaRPr>
                    </a:p>
                  </a:txBody>
                  <a:tcPr marL="8559" marR="8559" marT="8559" marB="0" anchor="b"/>
                </a:tc>
                <a:tc>
                  <a:txBody>
                    <a:bodyPr/>
                    <a:lstStyle/>
                    <a:p>
                      <a:pPr algn="l" fontAlgn="b"/>
                      <a:r>
                        <a:rPr lang="en-US" sz="1000" u="none" strike="noStrike">
                          <a:effectLst/>
                        </a:rPr>
                        <a:t>ABBEVILLE</a:t>
                      </a:r>
                      <a:endParaRPr lang="en-US" sz="1000" b="0" i="0" u="none" strike="noStrike">
                        <a:solidFill>
                          <a:srgbClr val="000000"/>
                        </a:solidFill>
                        <a:effectLst/>
                        <a:latin typeface="Calibri" panose="020F0502020204030204" pitchFamily="34" charset="0"/>
                      </a:endParaRPr>
                    </a:p>
                  </a:txBody>
                  <a:tcPr marL="8559" marR="8559" marT="8559" marB="0" anchor="b"/>
                </a:tc>
                <a:tc>
                  <a:txBody>
                    <a:bodyPr/>
                    <a:lstStyle/>
                    <a:p>
                      <a:pPr algn="r" fontAlgn="b"/>
                      <a:r>
                        <a:rPr lang="en-US" sz="1000" u="none" strike="noStrike">
                          <a:effectLst/>
                        </a:rPr>
                        <a:t>1703984</a:t>
                      </a:r>
                      <a:endParaRPr lang="en-US" sz="1000" b="0" i="0" u="none" strike="noStrike">
                        <a:solidFill>
                          <a:srgbClr val="000000"/>
                        </a:solidFill>
                        <a:effectLst/>
                        <a:latin typeface="Calibri" panose="020F0502020204030204" pitchFamily="34" charset="0"/>
                      </a:endParaRPr>
                    </a:p>
                  </a:txBody>
                  <a:tcPr marL="8559" marR="8559" marT="8559" marB="0" anchor="b"/>
                </a:tc>
                <a:tc>
                  <a:txBody>
                    <a:bodyPr/>
                    <a:lstStyle/>
                    <a:p>
                      <a:pPr algn="r" fontAlgn="b"/>
                      <a:r>
                        <a:rPr lang="en-US" sz="1000" u="none" strike="noStrike">
                          <a:effectLst/>
                        </a:rPr>
                        <a:t>2510763</a:t>
                      </a:r>
                      <a:endParaRPr lang="en-US" sz="1000" b="0" i="0" u="none" strike="noStrike">
                        <a:solidFill>
                          <a:srgbClr val="000000"/>
                        </a:solidFill>
                        <a:effectLst/>
                        <a:latin typeface="Calibri" panose="020F0502020204030204" pitchFamily="34" charset="0"/>
                      </a:endParaRPr>
                    </a:p>
                  </a:txBody>
                  <a:tcPr marL="8559" marR="8559" marT="8559" marB="0" anchor="b"/>
                </a:tc>
                <a:tc>
                  <a:txBody>
                    <a:bodyPr/>
                    <a:lstStyle/>
                    <a:p>
                      <a:pPr algn="r" fontAlgn="b"/>
                      <a:r>
                        <a:rPr lang="en-US" sz="1000" u="none" strike="noStrike">
                          <a:effectLst/>
                        </a:rPr>
                        <a:t>5404144</a:t>
                      </a:r>
                      <a:endParaRPr lang="en-US" sz="1000" b="0" i="0" u="none" strike="noStrike">
                        <a:solidFill>
                          <a:srgbClr val="000000"/>
                        </a:solidFill>
                        <a:effectLst/>
                        <a:latin typeface="Calibri" panose="020F0502020204030204" pitchFamily="34" charset="0"/>
                      </a:endParaRPr>
                    </a:p>
                  </a:txBody>
                  <a:tcPr marL="8559" marR="8559" marT="8559" marB="0" anchor="b"/>
                </a:tc>
                <a:tc>
                  <a:txBody>
                    <a:bodyPr/>
                    <a:lstStyle/>
                    <a:p>
                      <a:pPr algn="r" fontAlgn="b"/>
                      <a:r>
                        <a:rPr lang="en-US" sz="1000" u="none" strike="noStrike">
                          <a:effectLst/>
                        </a:rPr>
                        <a:t>335978.61</a:t>
                      </a:r>
                      <a:endParaRPr lang="en-US" sz="1000" b="0" i="0" u="none" strike="noStrike">
                        <a:solidFill>
                          <a:srgbClr val="000000"/>
                        </a:solidFill>
                        <a:effectLst/>
                        <a:latin typeface="Calibri" panose="020F0502020204030204" pitchFamily="34" charset="0"/>
                      </a:endParaRPr>
                    </a:p>
                  </a:txBody>
                  <a:tcPr marL="8559" marR="8559" marT="8559" marB="0" anchor="b"/>
                </a:tc>
                <a:tc>
                  <a:txBody>
                    <a:bodyPr/>
                    <a:lstStyle/>
                    <a:p>
                      <a:pPr algn="r" fontAlgn="b"/>
                      <a:r>
                        <a:rPr lang="en-US" sz="1000" u="none" strike="noStrike">
                          <a:effectLst/>
                        </a:rPr>
                        <a:t>274293.56</a:t>
                      </a:r>
                      <a:endParaRPr lang="en-US" sz="1000" b="0" i="0" u="none" strike="noStrike">
                        <a:solidFill>
                          <a:srgbClr val="000000"/>
                        </a:solidFill>
                        <a:effectLst/>
                        <a:latin typeface="Calibri" panose="020F0502020204030204" pitchFamily="34" charset="0"/>
                      </a:endParaRPr>
                    </a:p>
                  </a:txBody>
                  <a:tcPr marL="8559" marR="8559" marT="8559" marB="0" anchor="b"/>
                </a:tc>
                <a:extLst>
                  <a:ext uri="{0D108BD9-81ED-4DB2-BD59-A6C34878D82A}">
                    <a16:rowId xmlns:a16="http://schemas.microsoft.com/office/drawing/2014/main" val="1824621264"/>
                  </a:ext>
                </a:extLst>
              </a:tr>
              <a:tr h="171183">
                <a:tc>
                  <a:txBody>
                    <a:bodyPr/>
                    <a:lstStyle/>
                    <a:p>
                      <a:pPr algn="r" fontAlgn="b"/>
                      <a:r>
                        <a:rPr lang="en-US" sz="1000" u="none" strike="noStrike">
                          <a:effectLst/>
                        </a:rPr>
                        <a:t>1994</a:t>
                      </a:r>
                      <a:endParaRPr lang="en-US" sz="1000" b="0" i="0" u="none" strike="noStrike">
                        <a:solidFill>
                          <a:srgbClr val="000000"/>
                        </a:solidFill>
                        <a:effectLst/>
                        <a:latin typeface="Calibri" panose="020F0502020204030204" pitchFamily="34" charset="0"/>
                      </a:endParaRPr>
                    </a:p>
                  </a:txBody>
                  <a:tcPr marL="8559" marR="8559" marT="8559" marB="0" anchor="b"/>
                </a:tc>
                <a:tc>
                  <a:txBody>
                    <a:bodyPr/>
                    <a:lstStyle/>
                    <a:p>
                      <a:pPr algn="l" fontAlgn="b"/>
                      <a:r>
                        <a:rPr lang="en-US" sz="1000" u="none" strike="noStrike">
                          <a:effectLst/>
                        </a:rPr>
                        <a:t>TX</a:t>
                      </a:r>
                      <a:endParaRPr lang="en-US" sz="1000" b="0" i="0" u="none" strike="noStrike">
                        <a:solidFill>
                          <a:srgbClr val="000000"/>
                        </a:solidFill>
                        <a:effectLst/>
                        <a:latin typeface="Calibri" panose="020F0502020204030204" pitchFamily="34" charset="0"/>
                      </a:endParaRPr>
                    </a:p>
                  </a:txBody>
                  <a:tcPr marL="8559" marR="8559" marT="8559" marB="0" anchor="b"/>
                </a:tc>
                <a:tc>
                  <a:txBody>
                    <a:bodyPr/>
                    <a:lstStyle/>
                    <a:p>
                      <a:pPr algn="l" fontAlgn="b"/>
                      <a:r>
                        <a:rPr lang="en-US" sz="1000" u="none" strike="noStrike">
                          <a:effectLst/>
                        </a:rPr>
                        <a:t>FREEPORT</a:t>
                      </a:r>
                      <a:endParaRPr lang="en-US" sz="1000" b="0" i="0" u="none" strike="noStrike">
                        <a:solidFill>
                          <a:srgbClr val="000000"/>
                        </a:solidFill>
                        <a:effectLst/>
                        <a:latin typeface="Calibri" panose="020F0502020204030204" pitchFamily="34" charset="0"/>
                      </a:endParaRPr>
                    </a:p>
                  </a:txBody>
                  <a:tcPr marL="8559" marR="8559" marT="8559" marB="0" anchor="b"/>
                </a:tc>
                <a:tc>
                  <a:txBody>
                    <a:bodyPr/>
                    <a:lstStyle/>
                    <a:p>
                      <a:pPr algn="r" fontAlgn="b"/>
                      <a:r>
                        <a:rPr lang="en-US" sz="1000" u="none" strike="noStrike">
                          <a:effectLst/>
                        </a:rPr>
                        <a:t>6599659</a:t>
                      </a:r>
                      <a:endParaRPr lang="en-US" sz="1000" b="0" i="0" u="none" strike="noStrike">
                        <a:solidFill>
                          <a:srgbClr val="000000"/>
                        </a:solidFill>
                        <a:effectLst/>
                        <a:latin typeface="Calibri" panose="020F0502020204030204" pitchFamily="34" charset="0"/>
                      </a:endParaRPr>
                    </a:p>
                  </a:txBody>
                  <a:tcPr marL="8559" marR="8559" marT="8559" marB="0" anchor="b"/>
                </a:tc>
                <a:tc>
                  <a:txBody>
                    <a:bodyPr/>
                    <a:lstStyle/>
                    <a:p>
                      <a:pPr algn="r" fontAlgn="b"/>
                      <a:r>
                        <a:rPr lang="en-US" sz="1000" u="none" strike="noStrike">
                          <a:effectLst/>
                        </a:rPr>
                        <a:t>19281169</a:t>
                      </a:r>
                      <a:endParaRPr lang="en-US" sz="1000" b="0" i="0" u="none" strike="noStrike">
                        <a:solidFill>
                          <a:srgbClr val="000000"/>
                        </a:solidFill>
                        <a:effectLst/>
                        <a:latin typeface="Calibri" panose="020F0502020204030204" pitchFamily="34" charset="0"/>
                      </a:endParaRPr>
                    </a:p>
                  </a:txBody>
                  <a:tcPr marL="8559" marR="8559" marT="8559" marB="0" anchor="b"/>
                </a:tc>
                <a:tc>
                  <a:txBody>
                    <a:bodyPr/>
                    <a:lstStyle/>
                    <a:p>
                      <a:pPr algn="r" fontAlgn="b"/>
                      <a:r>
                        <a:rPr lang="en-US" sz="1000" u="none" strike="noStrike">
                          <a:effectLst/>
                        </a:rPr>
                        <a:t>31186666</a:t>
                      </a:r>
                      <a:endParaRPr lang="en-US" sz="1000" b="0" i="0" u="none" strike="noStrike">
                        <a:solidFill>
                          <a:srgbClr val="000000"/>
                        </a:solidFill>
                        <a:effectLst/>
                        <a:latin typeface="Calibri" panose="020F0502020204030204" pitchFamily="34" charset="0"/>
                      </a:endParaRPr>
                    </a:p>
                  </a:txBody>
                  <a:tcPr marL="8559" marR="8559" marT="8559" marB="0" anchor="b"/>
                </a:tc>
                <a:tc>
                  <a:txBody>
                    <a:bodyPr/>
                    <a:lstStyle/>
                    <a:p>
                      <a:pPr algn="r" fontAlgn="b"/>
                      <a:r>
                        <a:rPr lang="en-US" sz="1000" u="none" strike="noStrike">
                          <a:effectLst/>
                        </a:rPr>
                        <a:t>295116.45</a:t>
                      </a:r>
                      <a:endParaRPr lang="en-US" sz="1000" b="0" i="0" u="none" strike="noStrike">
                        <a:solidFill>
                          <a:srgbClr val="000000"/>
                        </a:solidFill>
                        <a:effectLst/>
                        <a:latin typeface="Calibri" panose="020F0502020204030204" pitchFamily="34" charset="0"/>
                      </a:endParaRPr>
                    </a:p>
                  </a:txBody>
                  <a:tcPr marL="8559" marR="8559" marT="8559" marB="0" anchor="b"/>
                </a:tc>
                <a:tc>
                  <a:txBody>
                    <a:bodyPr/>
                    <a:lstStyle/>
                    <a:p>
                      <a:pPr algn="r" fontAlgn="b"/>
                      <a:r>
                        <a:rPr lang="en-US" sz="1000" u="none" strike="noStrike">
                          <a:effectLst/>
                        </a:rPr>
                        <a:t>127036.56</a:t>
                      </a:r>
                      <a:endParaRPr lang="en-US" sz="1000" b="0" i="0" u="none" strike="noStrike">
                        <a:solidFill>
                          <a:srgbClr val="000000"/>
                        </a:solidFill>
                        <a:effectLst/>
                        <a:latin typeface="Calibri" panose="020F0502020204030204" pitchFamily="34" charset="0"/>
                      </a:endParaRPr>
                    </a:p>
                  </a:txBody>
                  <a:tcPr marL="8559" marR="8559" marT="8559" marB="0" anchor="b"/>
                </a:tc>
                <a:extLst>
                  <a:ext uri="{0D108BD9-81ED-4DB2-BD59-A6C34878D82A}">
                    <a16:rowId xmlns:a16="http://schemas.microsoft.com/office/drawing/2014/main" val="980256357"/>
                  </a:ext>
                </a:extLst>
              </a:tr>
              <a:tr h="171183">
                <a:tc>
                  <a:txBody>
                    <a:bodyPr/>
                    <a:lstStyle/>
                    <a:p>
                      <a:pPr algn="r" fontAlgn="b"/>
                      <a:r>
                        <a:rPr lang="en-US" sz="1000" u="none" strike="noStrike">
                          <a:effectLst/>
                        </a:rPr>
                        <a:t>2012</a:t>
                      </a:r>
                      <a:endParaRPr lang="en-US" sz="1000" b="0" i="0" u="none" strike="noStrike">
                        <a:solidFill>
                          <a:srgbClr val="000000"/>
                        </a:solidFill>
                        <a:effectLst/>
                        <a:latin typeface="Calibri" panose="020F0502020204030204" pitchFamily="34" charset="0"/>
                      </a:endParaRPr>
                    </a:p>
                  </a:txBody>
                  <a:tcPr marL="8559" marR="8559" marT="8559" marB="0" anchor="b"/>
                </a:tc>
                <a:tc>
                  <a:txBody>
                    <a:bodyPr/>
                    <a:lstStyle/>
                    <a:p>
                      <a:pPr algn="l" fontAlgn="b"/>
                      <a:r>
                        <a:rPr lang="en-US" sz="1000" u="none" strike="noStrike">
                          <a:effectLst/>
                        </a:rPr>
                        <a:t>LA</a:t>
                      </a:r>
                      <a:endParaRPr lang="en-US" sz="1000" b="0" i="0" u="none" strike="noStrike">
                        <a:solidFill>
                          <a:srgbClr val="000000"/>
                        </a:solidFill>
                        <a:effectLst/>
                        <a:latin typeface="Calibri" panose="020F0502020204030204" pitchFamily="34" charset="0"/>
                      </a:endParaRPr>
                    </a:p>
                  </a:txBody>
                  <a:tcPr marL="8559" marR="8559" marT="8559" marB="0" anchor="b"/>
                </a:tc>
                <a:tc>
                  <a:txBody>
                    <a:bodyPr/>
                    <a:lstStyle/>
                    <a:p>
                      <a:pPr algn="l" fontAlgn="b"/>
                      <a:r>
                        <a:rPr lang="en-US" sz="1000" u="none" strike="noStrike">
                          <a:effectLst/>
                        </a:rPr>
                        <a:t>VENICE</a:t>
                      </a:r>
                      <a:endParaRPr lang="en-US" sz="1000" b="0" i="0" u="none" strike="noStrike">
                        <a:solidFill>
                          <a:srgbClr val="000000"/>
                        </a:solidFill>
                        <a:effectLst/>
                        <a:latin typeface="Calibri" panose="020F0502020204030204" pitchFamily="34" charset="0"/>
                      </a:endParaRPr>
                    </a:p>
                  </a:txBody>
                  <a:tcPr marL="8559" marR="8559" marT="8559" marB="0" anchor="b"/>
                </a:tc>
                <a:tc>
                  <a:txBody>
                    <a:bodyPr/>
                    <a:lstStyle/>
                    <a:p>
                      <a:pPr algn="r" fontAlgn="b"/>
                      <a:r>
                        <a:rPr lang="en-US" sz="1000" u="none" strike="noStrike">
                          <a:effectLst/>
                        </a:rPr>
                        <a:t>8342266</a:t>
                      </a:r>
                      <a:endParaRPr lang="en-US" sz="1000" b="0" i="0" u="none" strike="noStrike">
                        <a:solidFill>
                          <a:srgbClr val="000000"/>
                        </a:solidFill>
                        <a:effectLst/>
                        <a:latin typeface="Calibri" panose="020F0502020204030204" pitchFamily="34" charset="0"/>
                      </a:endParaRPr>
                    </a:p>
                  </a:txBody>
                  <a:tcPr marL="8559" marR="8559" marT="8559" marB="0" anchor="b"/>
                </a:tc>
                <a:tc>
                  <a:txBody>
                    <a:bodyPr/>
                    <a:lstStyle/>
                    <a:p>
                      <a:pPr algn="r" fontAlgn="b"/>
                      <a:r>
                        <a:rPr lang="en-US" sz="1000" u="none" strike="noStrike">
                          <a:effectLst/>
                        </a:rPr>
                        <a:t>11543523</a:t>
                      </a:r>
                      <a:endParaRPr lang="en-US" sz="1000" b="0" i="0" u="none" strike="noStrike">
                        <a:solidFill>
                          <a:srgbClr val="000000"/>
                        </a:solidFill>
                        <a:effectLst/>
                        <a:latin typeface="Calibri" panose="020F0502020204030204" pitchFamily="34" charset="0"/>
                      </a:endParaRPr>
                    </a:p>
                  </a:txBody>
                  <a:tcPr marL="8559" marR="8559" marT="8559" marB="0" anchor="b"/>
                </a:tc>
                <a:tc>
                  <a:txBody>
                    <a:bodyPr/>
                    <a:lstStyle/>
                    <a:p>
                      <a:pPr algn="r" fontAlgn="b"/>
                      <a:r>
                        <a:rPr lang="en-US" sz="1000" u="none" strike="noStrike">
                          <a:effectLst/>
                        </a:rPr>
                        <a:t>13134683</a:t>
                      </a:r>
                      <a:endParaRPr lang="en-US" sz="1000" b="0" i="0" u="none" strike="noStrike">
                        <a:solidFill>
                          <a:srgbClr val="000000"/>
                        </a:solidFill>
                        <a:effectLst/>
                        <a:latin typeface="Calibri" panose="020F0502020204030204" pitchFamily="34" charset="0"/>
                      </a:endParaRPr>
                    </a:p>
                  </a:txBody>
                  <a:tcPr marL="8559" marR="8559" marT="8559" marB="0" anchor="b"/>
                </a:tc>
                <a:tc>
                  <a:txBody>
                    <a:bodyPr/>
                    <a:lstStyle/>
                    <a:p>
                      <a:pPr algn="r" fontAlgn="b"/>
                      <a:r>
                        <a:rPr lang="en-US" sz="1000" u="none" strike="noStrike">
                          <a:effectLst/>
                        </a:rPr>
                        <a:t>290105.1</a:t>
                      </a:r>
                      <a:endParaRPr lang="en-US" sz="1000" b="0" i="0" u="none" strike="noStrike">
                        <a:solidFill>
                          <a:srgbClr val="000000"/>
                        </a:solidFill>
                        <a:effectLst/>
                        <a:latin typeface="Calibri" panose="020F0502020204030204" pitchFamily="34" charset="0"/>
                      </a:endParaRPr>
                    </a:p>
                  </a:txBody>
                  <a:tcPr marL="8559" marR="8559" marT="8559" marB="0" anchor="b"/>
                </a:tc>
                <a:tc>
                  <a:txBody>
                    <a:bodyPr/>
                    <a:lstStyle/>
                    <a:p>
                      <a:pPr algn="r" fontAlgn="b"/>
                      <a:r>
                        <a:rPr lang="en-US" sz="1000" u="none" strike="noStrike">
                          <a:effectLst/>
                        </a:rPr>
                        <a:t>629030.17</a:t>
                      </a:r>
                      <a:endParaRPr lang="en-US" sz="1000" b="0" i="0" u="none" strike="noStrike">
                        <a:solidFill>
                          <a:srgbClr val="000000"/>
                        </a:solidFill>
                        <a:effectLst/>
                        <a:latin typeface="Calibri" panose="020F0502020204030204" pitchFamily="34" charset="0"/>
                      </a:endParaRPr>
                    </a:p>
                  </a:txBody>
                  <a:tcPr marL="8559" marR="8559" marT="8559" marB="0" anchor="b"/>
                </a:tc>
                <a:extLst>
                  <a:ext uri="{0D108BD9-81ED-4DB2-BD59-A6C34878D82A}">
                    <a16:rowId xmlns:a16="http://schemas.microsoft.com/office/drawing/2014/main" val="3000760642"/>
                  </a:ext>
                </a:extLst>
              </a:tr>
              <a:tr h="171183">
                <a:tc>
                  <a:txBody>
                    <a:bodyPr/>
                    <a:lstStyle/>
                    <a:p>
                      <a:pPr algn="r" fontAlgn="b"/>
                      <a:r>
                        <a:rPr lang="en-US" sz="1000" u="none" strike="noStrike">
                          <a:effectLst/>
                        </a:rPr>
                        <a:t>1996</a:t>
                      </a:r>
                      <a:endParaRPr lang="en-US" sz="1000" b="0" i="0" u="none" strike="noStrike">
                        <a:solidFill>
                          <a:srgbClr val="000000"/>
                        </a:solidFill>
                        <a:effectLst/>
                        <a:latin typeface="Calibri" panose="020F0502020204030204" pitchFamily="34" charset="0"/>
                      </a:endParaRPr>
                    </a:p>
                  </a:txBody>
                  <a:tcPr marL="8559" marR="8559" marT="8559" marB="0" anchor="b"/>
                </a:tc>
                <a:tc>
                  <a:txBody>
                    <a:bodyPr/>
                    <a:lstStyle/>
                    <a:p>
                      <a:pPr algn="l" fontAlgn="b"/>
                      <a:r>
                        <a:rPr lang="en-US" sz="1000" u="none" strike="noStrike">
                          <a:effectLst/>
                        </a:rPr>
                        <a:t>TX</a:t>
                      </a:r>
                      <a:endParaRPr lang="en-US" sz="1000" b="0" i="0" u="none" strike="noStrike">
                        <a:solidFill>
                          <a:srgbClr val="000000"/>
                        </a:solidFill>
                        <a:effectLst/>
                        <a:latin typeface="Calibri" panose="020F0502020204030204" pitchFamily="34" charset="0"/>
                      </a:endParaRPr>
                    </a:p>
                  </a:txBody>
                  <a:tcPr marL="8559" marR="8559" marT="8559" marB="0" anchor="b"/>
                </a:tc>
                <a:tc>
                  <a:txBody>
                    <a:bodyPr/>
                    <a:lstStyle/>
                    <a:p>
                      <a:pPr algn="l" fontAlgn="b"/>
                      <a:r>
                        <a:rPr lang="en-US" sz="1000" u="none" strike="noStrike">
                          <a:effectLst/>
                        </a:rPr>
                        <a:t>FREEPORT</a:t>
                      </a:r>
                      <a:endParaRPr lang="en-US" sz="1000" b="0" i="0" u="none" strike="noStrike">
                        <a:solidFill>
                          <a:srgbClr val="000000"/>
                        </a:solidFill>
                        <a:effectLst/>
                        <a:latin typeface="Calibri" panose="020F0502020204030204" pitchFamily="34" charset="0"/>
                      </a:endParaRPr>
                    </a:p>
                  </a:txBody>
                  <a:tcPr marL="8559" marR="8559" marT="8559" marB="0" anchor="b"/>
                </a:tc>
                <a:tc>
                  <a:txBody>
                    <a:bodyPr/>
                    <a:lstStyle/>
                    <a:p>
                      <a:pPr algn="r" fontAlgn="b"/>
                      <a:r>
                        <a:rPr lang="en-US" sz="1000" u="none" strike="noStrike">
                          <a:effectLst/>
                        </a:rPr>
                        <a:t>5242382</a:t>
                      </a:r>
                      <a:endParaRPr lang="en-US" sz="1000" b="0" i="0" u="none" strike="noStrike">
                        <a:solidFill>
                          <a:srgbClr val="000000"/>
                        </a:solidFill>
                        <a:effectLst/>
                        <a:latin typeface="Calibri" panose="020F0502020204030204" pitchFamily="34" charset="0"/>
                      </a:endParaRPr>
                    </a:p>
                  </a:txBody>
                  <a:tcPr marL="8559" marR="8559" marT="8559" marB="0" anchor="b"/>
                </a:tc>
                <a:tc>
                  <a:txBody>
                    <a:bodyPr/>
                    <a:lstStyle/>
                    <a:p>
                      <a:pPr algn="r" fontAlgn="b"/>
                      <a:r>
                        <a:rPr lang="en-US" sz="1000" u="none" strike="noStrike">
                          <a:effectLst/>
                        </a:rPr>
                        <a:t>12978451</a:t>
                      </a:r>
                      <a:endParaRPr lang="en-US" sz="1000" b="0" i="0" u="none" strike="noStrike">
                        <a:solidFill>
                          <a:srgbClr val="000000"/>
                        </a:solidFill>
                        <a:effectLst/>
                        <a:latin typeface="Calibri" panose="020F0502020204030204" pitchFamily="34" charset="0"/>
                      </a:endParaRPr>
                    </a:p>
                  </a:txBody>
                  <a:tcPr marL="8559" marR="8559" marT="8559" marB="0" anchor="b"/>
                </a:tc>
                <a:tc>
                  <a:txBody>
                    <a:bodyPr/>
                    <a:lstStyle/>
                    <a:p>
                      <a:pPr algn="r" fontAlgn="b"/>
                      <a:r>
                        <a:rPr lang="en-US" sz="1000" u="none" strike="noStrike">
                          <a:effectLst/>
                        </a:rPr>
                        <a:t>20191145</a:t>
                      </a:r>
                      <a:endParaRPr lang="en-US" sz="1000" b="0" i="0" u="none" strike="noStrike">
                        <a:solidFill>
                          <a:srgbClr val="000000"/>
                        </a:solidFill>
                        <a:effectLst/>
                        <a:latin typeface="Calibri" panose="020F0502020204030204" pitchFamily="34" charset="0"/>
                      </a:endParaRPr>
                    </a:p>
                  </a:txBody>
                  <a:tcPr marL="8559" marR="8559" marT="8559" marB="0" anchor="b"/>
                </a:tc>
                <a:tc>
                  <a:txBody>
                    <a:bodyPr/>
                    <a:lstStyle/>
                    <a:p>
                      <a:pPr algn="r" fontAlgn="b"/>
                      <a:r>
                        <a:rPr lang="en-US" sz="1000" u="none" strike="noStrike">
                          <a:effectLst/>
                        </a:rPr>
                        <a:t>289919.32</a:t>
                      </a:r>
                      <a:endParaRPr lang="en-US" sz="1000" b="0" i="0" u="none" strike="noStrike">
                        <a:solidFill>
                          <a:srgbClr val="000000"/>
                        </a:solidFill>
                        <a:effectLst/>
                        <a:latin typeface="Calibri" panose="020F0502020204030204" pitchFamily="34" charset="0"/>
                      </a:endParaRPr>
                    </a:p>
                  </a:txBody>
                  <a:tcPr marL="8559" marR="8559" marT="8559" marB="0" anchor="b"/>
                </a:tc>
                <a:tc>
                  <a:txBody>
                    <a:bodyPr/>
                    <a:lstStyle/>
                    <a:p>
                      <a:pPr algn="r" fontAlgn="b"/>
                      <a:r>
                        <a:rPr lang="en-US" sz="1000" u="none" strike="noStrike">
                          <a:effectLst/>
                        </a:rPr>
                        <a:t>136919.92</a:t>
                      </a:r>
                      <a:endParaRPr lang="en-US" sz="1000" b="0" i="0" u="none" strike="noStrike">
                        <a:solidFill>
                          <a:srgbClr val="000000"/>
                        </a:solidFill>
                        <a:effectLst/>
                        <a:latin typeface="Calibri" panose="020F0502020204030204" pitchFamily="34" charset="0"/>
                      </a:endParaRPr>
                    </a:p>
                  </a:txBody>
                  <a:tcPr marL="8559" marR="8559" marT="8559" marB="0" anchor="b"/>
                </a:tc>
                <a:extLst>
                  <a:ext uri="{0D108BD9-81ED-4DB2-BD59-A6C34878D82A}">
                    <a16:rowId xmlns:a16="http://schemas.microsoft.com/office/drawing/2014/main" val="835993808"/>
                  </a:ext>
                </a:extLst>
              </a:tr>
              <a:tr h="171183">
                <a:tc>
                  <a:txBody>
                    <a:bodyPr/>
                    <a:lstStyle/>
                    <a:p>
                      <a:pPr algn="r" fontAlgn="b"/>
                      <a:r>
                        <a:rPr lang="en-US" sz="1000" u="none" strike="noStrike">
                          <a:effectLst/>
                        </a:rPr>
                        <a:t>1988</a:t>
                      </a:r>
                      <a:endParaRPr lang="en-US" sz="1000" b="0" i="0" u="none" strike="noStrike">
                        <a:solidFill>
                          <a:srgbClr val="000000"/>
                        </a:solidFill>
                        <a:effectLst/>
                        <a:latin typeface="Calibri" panose="020F0502020204030204" pitchFamily="34" charset="0"/>
                      </a:endParaRPr>
                    </a:p>
                  </a:txBody>
                  <a:tcPr marL="8559" marR="8559" marT="8559" marB="0" anchor="b"/>
                </a:tc>
                <a:tc>
                  <a:txBody>
                    <a:bodyPr/>
                    <a:lstStyle/>
                    <a:p>
                      <a:pPr algn="l" fontAlgn="b"/>
                      <a:r>
                        <a:rPr lang="en-US" sz="1000" u="none" strike="noStrike">
                          <a:effectLst/>
                        </a:rPr>
                        <a:t>FL</a:t>
                      </a:r>
                      <a:endParaRPr lang="en-US" sz="1000" b="0" i="0" u="none" strike="noStrike">
                        <a:solidFill>
                          <a:srgbClr val="000000"/>
                        </a:solidFill>
                        <a:effectLst/>
                        <a:latin typeface="Calibri" panose="020F0502020204030204" pitchFamily="34" charset="0"/>
                      </a:endParaRPr>
                    </a:p>
                  </a:txBody>
                  <a:tcPr marL="8559" marR="8559" marT="8559" marB="0" anchor="b"/>
                </a:tc>
                <a:tc>
                  <a:txBody>
                    <a:bodyPr/>
                    <a:lstStyle/>
                    <a:p>
                      <a:pPr algn="l" fontAlgn="b"/>
                      <a:r>
                        <a:rPr lang="en-US" sz="1000" u="none" strike="noStrike">
                          <a:effectLst/>
                        </a:rPr>
                        <a:t>SUWANNEE</a:t>
                      </a:r>
                      <a:endParaRPr lang="en-US" sz="1000" b="0" i="0" u="none" strike="noStrike">
                        <a:solidFill>
                          <a:srgbClr val="000000"/>
                        </a:solidFill>
                        <a:effectLst/>
                        <a:latin typeface="Calibri" panose="020F0502020204030204" pitchFamily="34" charset="0"/>
                      </a:endParaRPr>
                    </a:p>
                  </a:txBody>
                  <a:tcPr marL="8559" marR="8559" marT="8559" marB="0" anchor="b"/>
                </a:tc>
                <a:tc>
                  <a:txBody>
                    <a:bodyPr/>
                    <a:lstStyle/>
                    <a:p>
                      <a:pPr algn="r" fontAlgn="b"/>
                      <a:r>
                        <a:rPr lang="en-US" sz="1000" u="none" strike="noStrike">
                          <a:effectLst/>
                        </a:rPr>
                        <a:t>174067</a:t>
                      </a:r>
                      <a:endParaRPr lang="en-US" sz="1000" b="0" i="0" u="none" strike="noStrike">
                        <a:solidFill>
                          <a:srgbClr val="000000"/>
                        </a:solidFill>
                        <a:effectLst/>
                        <a:latin typeface="Calibri" panose="020F0502020204030204" pitchFamily="34" charset="0"/>
                      </a:endParaRPr>
                    </a:p>
                  </a:txBody>
                  <a:tcPr marL="8559" marR="8559" marT="8559" marB="0" anchor="b"/>
                </a:tc>
                <a:tc>
                  <a:txBody>
                    <a:bodyPr/>
                    <a:lstStyle/>
                    <a:p>
                      <a:pPr algn="r" fontAlgn="b"/>
                      <a:r>
                        <a:rPr lang="en-US" sz="1000" u="none" strike="noStrike">
                          <a:effectLst/>
                        </a:rPr>
                        <a:t>273552</a:t>
                      </a:r>
                      <a:endParaRPr lang="en-US" sz="1000" b="0" i="0" u="none" strike="noStrike">
                        <a:solidFill>
                          <a:srgbClr val="000000"/>
                        </a:solidFill>
                        <a:effectLst/>
                        <a:latin typeface="Calibri" panose="020F0502020204030204" pitchFamily="34" charset="0"/>
                      </a:endParaRPr>
                    </a:p>
                  </a:txBody>
                  <a:tcPr marL="8559" marR="8559" marT="8559" marB="0" anchor="b"/>
                </a:tc>
                <a:tc>
                  <a:txBody>
                    <a:bodyPr/>
                    <a:lstStyle/>
                    <a:p>
                      <a:pPr algn="r" fontAlgn="b"/>
                      <a:r>
                        <a:rPr lang="en-US" sz="1000" u="none" strike="noStrike">
                          <a:effectLst/>
                        </a:rPr>
                        <a:t>527369</a:t>
                      </a:r>
                      <a:endParaRPr lang="en-US" sz="1000" b="0" i="0" u="none" strike="noStrike">
                        <a:solidFill>
                          <a:srgbClr val="000000"/>
                        </a:solidFill>
                        <a:effectLst/>
                        <a:latin typeface="Calibri" panose="020F0502020204030204" pitchFamily="34" charset="0"/>
                      </a:endParaRPr>
                    </a:p>
                  </a:txBody>
                  <a:tcPr marL="8559" marR="8559" marT="8559" marB="0" anchor="b"/>
                </a:tc>
                <a:tc>
                  <a:txBody>
                    <a:bodyPr/>
                    <a:lstStyle/>
                    <a:p>
                      <a:pPr algn="r" fontAlgn="b"/>
                      <a:r>
                        <a:rPr lang="en-US" sz="1000" u="none" strike="noStrike">
                          <a:effectLst/>
                        </a:rPr>
                        <a:t>274571.35</a:t>
                      </a:r>
                      <a:endParaRPr lang="en-US" sz="1000" b="0" i="0" u="none" strike="noStrike">
                        <a:solidFill>
                          <a:srgbClr val="000000"/>
                        </a:solidFill>
                        <a:effectLst/>
                        <a:latin typeface="Calibri" panose="020F0502020204030204" pitchFamily="34" charset="0"/>
                      </a:endParaRPr>
                    </a:p>
                  </a:txBody>
                  <a:tcPr marL="8559" marR="8559" marT="8559" marB="0" anchor="b"/>
                </a:tc>
                <a:tc>
                  <a:txBody>
                    <a:bodyPr/>
                    <a:lstStyle/>
                    <a:p>
                      <a:pPr algn="r" fontAlgn="b"/>
                      <a:r>
                        <a:rPr lang="en-US" sz="1000" u="none" strike="noStrike">
                          <a:effectLst/>
                        </a:rPr>
                        <a:t>162579.44</a:t>
                      </a:r>
                      <a:endParaRPr lang="en-US" sz="1000" b="0" i="0" u="none" strike="noStrike">
                        <a:solidFill>
                          <a:srgbClr val="000000"/>
                        </a:solidFill>
                        <a:effectLst/>
                        <a:latin typeface="Calibri" panose="020F0502020204030204" pitchFamily="34" charset="0"/>
                      </a:endParaRPr>
                    </a:p>
                  </a:txBody>
                  <a:tcPr marL="8559" marR="8559" marT="8559" marB="0" anchor="b"/>
                </a:tc>
                <a:extLst>
                  <a:ext uri="{0D108BD9-81ED-4DB2-BD59-A6C34878D82A}">
                    <a16:rowId xmlns:a16="http://schemas.microsoft.com/office/drawing/2014/main" val="1264011845"/>
                  </a:ext>
                </a:extLst>
              </a:tr>
              <a:tr h="171183">
                <a:tc>
                  <a:txBody>
                    <a:bodyPr/>
                    <a:lstStyle/>
                    <a:p>
                      <a:pPr algn="r" fontAlgn="b"/>
                      <a:r>
                        <a:rPr lang="en-US" sz="1000" u="none" strike="noStrike">
                          <a:effectLst/>
                        </a:rPr>
                        <a:t>1986</a:t>
                      </a:r>
                      <a:endParaRPr lang="en-US" sz="1000" b="0" i="0" u="none" strike="noStrike">
                        <a:solidFill>
                          <a:srgbClr val="000000"/>
                        </a:solidFill>
                        <a:effectLst/>
                        <a:latin typeface="Calibri" panose="020F0502020204030204" pitchFamily="34" charset="0"/>
                      </a:endParaRPr>
                    </a:p>
                  </a:txBody>
                  <a:tcPr marL="8559" marR="8559" marT="8559" marB="0" anchor="b"/>
                </a:tc>
                <a:tc>
                  <a:txBody>
                    <a:bodyPr/>
                    <a:lstStyle/>
                    <a:p>
                      <a:pPr algn="l" fontAlgn="b"/>
                      <a:r>
                        <a:rPr lang="en-US" sz="1000" u="none" strike="noStrike">
                          <a:effectLst/>
                        </a:rPr>
                        <a:t>FL</a:t>
                      </a:r>
                      <a:endParaRPr lang="en-US" sz="1000" b="0" i="0" u="none" strike="noStrike">
                        <a:solidFill>
                          <a:srgbClr val="000000"/>
                        </a:solidFill>
                        <a:effectLst/>
                        <a:latin typeface="Calibri" panose="020F0502020204030204" pitchFamily="34" charset="0"/>
                      </a:endParaRPr>
                    </a:p>
                  </a:txBody>
                  <a:tcPr marL="8559" marR="8559" marT="8559" marB="0" anchor="b"/>
                </a:tc>
                <a:tc>
                  <a:txBody>
                    <a:bodyPr/>
                    <a:lstStyle/>
                    <a:p>
                      <a:pPr algn="l" fontAlgn="b"/>
                      <a:r>
                        <a:rPr lang="en-US" sz="1000" u="none" strike="noStrike">
                          <a:effectLst/>
                        </a:rPr>
                        <a:t>PORT SAINT JOE</a:t>
                      </a:r>
                      <a:endParaRPr lang="en-US" sz="1000" b="0" i="0" u="none" strike="noStrike">
                        <a:solidFill>
                          <a:srgbClr val="000000"/>
                        </a:solidFill>
                        <a:effectLst/>
                        <a:latin typeface="Calibri" panose="020F0502020204030204" pitchFamily="34" charset="0"/>
                      </a:endParaRPr>
                    </a:p>
                  </a:txBody>
                  <a:tcPr marL="8559" marR="8559" marT="8559" marB="0" anchor="b"/>
                </a:tc>
                <a:tc>
                  <a:txBody>
                    <a:bodyPr/>
                    <a:lstStyle/>
                    <a:p>
                      <a:pPr algn="r" fontAlgn="b"/>
                      <a:r>
                        <a:rPr lang="en-US" sz="1000" u="none" strike="noStrike">
                          <a:effectLst/>
                        </a:rPr>
                        <a:t>463806</a:t>
                      </a:r>
                      <a:endParaRPr lang="en-US" sz="1000" b="0" i="0" u="none" strike="noStrike">
                        <a:solidFill>
                          <a:srgbClr val="000000"/>
                        </a:solidFill>
                        <a:effectLst/>
                        <a:latin typeface="Calibri" panose="020F0502020204030204" pitchFamily="34" charset="0"/>
                      </a:endParaRPr>
                    </a:p>
                  </a:txBody>
                  <a:tcPr marL="8559" marR="8559" marT="8559" marB="0" anchor="b"/>
                </a:tc>
                <a:tc>
                  <a:txBody>
                    <a:bodyPr/>
                    <a:lstStyle/>
                    <a:p>
                      <a:pPr algn="r" fontAlgn="b"/>
                      <a:r>
                        <a:rPr lang="en-US" sz="1000" u="none" strike="noStrike">
                          <a:effectLst/>
                        </a:rPr>
                        <a:t>1053955</a:t>
                      </a:r>
                      <a:endParaRPr lang="en-US" sz="1000" b="0" i="0" u="none" strike="noStrike">
                        <a:solidFill>
                          <a:srgbClr val="000000"/>
                        </a:solidFill>
                        <a:effectLst/>
                        <a:latin typeface="Calibri" panose="020F0502020204030204" pitchFamily="34" charset="0"/>
                      </a:endParaRPr>
                    </a:p>
                  </a:txBody>
                  <a:tcPr marL="8559" marR="8559" marT="8559" marB="0" anchor="b"/>
                </a:tc>
                <a:tc>
                  <a:txBody>
                    <a:bodyPr/>
                    <a:lstStyle/>
                    <a:p>
                      <a:pPr algn="r" fontAlgn="b"/>
                      <a:r>
                        <a:rPr lang="en-US" sz="1000" u="none" strike="noStrike">
                          <a:effectLst/>
                        </a:rPr>
                        <a:t>2155575</a:t>
                      </a:r>
                      <a:endParaRPr lang="en-US" sz="1000" b="0" i="0" u="none" strike="noStrike">
                        <a:solidFill>
                          <a:srgbClr val="000000"/>
                        </a:solidFill>
                        <a:effectLst/>
                        <a:latin typeface="Calibri" panose="020F0502020204030204" pitchFamily="34" charset="0"/>
                      </a:endParaRPr>
                    </a:p>
                  </a:txBody>
                  <a:tcPr marL="8559" marR="8559" marT="8559" marB="0" anchor="b"/>
                </a:tc>
                <a:tc>
                  <a:txBody>
                    <a:bodyPr/>
                    <a:lstStyle/>
                    <a:p>
                      <a:pPr algn="r" fontAlgn="b"/>
                      <a:r>
                        <a:rPr lang="en-US" sz="1000" u="none" strike="noStrike">
                          <a:effectLst/>
                        </a:rPr>
                        <a:t>247667.24</a:t>
                      </a:r>
                      <a:endParaRPr lang="en-US" sz="1000" b="0" i="0" u="none" strike="noStrike">
                        <a:solidFill>
                          <a:srgbClr val="000000"/>
                        </a:solidFill>
                        <a:effectLst/>
                        <a:latin typeface="Calibri" panose="020F0502020204030204" pitchFamily="34" charset="0"/>
                      </a:endParaRPr>
                    </a:p>
                  </a:txBody>
                  <a:tcPr marL="8559" marR="8559" marT="8559" marB="0" anchor="b"/>
                </a:tc>
                <a:tc>
                  <a:txBody>
                    <a:bodyPr/>
                    <a:lstStyle/>
                    <a:p>
                      <a:pPr algn="r" fontAlgn="b"/>
                      <a:r>
                        <a:rPr lang="en-US" sz="1000" u="none" strike="noStrike">
                          <a:effectLst/>
                        </a:rPr>
                        <a:t>208821.62</a:t>
                      </a:r>
                      <a:endParaRPr lang="en-US" sz="1000" b="0" i="0" u="none" strike="noStrike">
                        <a:solidFill>
                          <a:srgbClr val="000000"/>
                        </a:solidFill>
                        <a:effectLst/>
                        <a:latin typeface="Calibri" panose="020F0502020204030204" pitchFamily="34" charset="0"/>
                      </a:endParaRPr>
                    </a:p>
                  </a:txBody>
                  <a:tcPr marL="8559" marR="8559" marT="8559" marB="0" anchor="b"/>
                </a:tc>
                <a:extLst>
                  <a:ext uri="{0D108BD9-81ED-4DB2-BD59-A6C34878D82A}">
                    <a16:rowId xmlns:a16="http://schemas.microsoft.com/office/drawing/2014/main" val="3591166785"/>
                  </a:ext>
                </a:extLst>
              </a:tr>
              <a:tr h="171183">
                <a:tc>
                  <a:txBody>
                    <a:bodyPr/>
                    <a:lstStyle/>
                    <a:p>
                      <a:pPr algn="r" fontAlgn="b"/>
                      <a:r>
                        <a:rPr lang="en-US" sz="1000" u="none" strike="noStrike">
                          <a:effectLst/>
                        </a:rPr>
                        <a:t>1999</a:t>
                      </a:r>
                      <a:endParaRPr lang="en-US" sz="1000" b="0" i="0" u="none" strike="noStrike">
                        <a:solidFill>
                          <a:srgbClr val="000000"/>
                        </a:solidFill>
                        <a:effectLst/>
                        <a:latin typeface="Calibri" panose="020F0502020204030204" pitchFamily="34" charset="0"/>
                      </a:endParaRPr>
                    </a:p>
                  </a:txBody>
                  <a:tcPr marL="8559" marR="8559" marT="8559" marB="0" anchor="b"/>
                </a:tc>
                <a:tc>
                  <a:txBody>
                    <a:bodyPr/>
                    <a:lstStyle/>
                    <a:p>
                      <a:pPr algn="l" fontAlgn="b"/>
                      <a:r>
                        <a:rPr lang="en-US" sz="1000" u="none" strike="noStrike">
                          <a:effectLst/>
                        </a:rPr>
                        <a:t>TX</a:t>
                      </a:r>
                      <a:endParaRPr lang="en-US" sz="1000" b="0" i="0" u="none" strike="noStrike">
                        <a:solidFill>
                          <a:srgbClr val="000000"/>
                        </a:solidFill>
                        <a:effectLst/>
                        <a:latin typeface="Calibri" panose="020F0502020204030204" pitchFamily="34" charset="0"/>
                      </a:endParaRPr>
                    </a:p>
                  </a:txBody>
                  <a:tcPr marL="8559" marR="8559" marT="8559" marB="0" anchor="b"/>
                </a:tc>
                <a:tc>
                  <a:txBody>
                    <a:bodyPr/>
                    <a:lstStyle/>
                    <a:p>
                      <a:pPr algn="l" fontAlgn="b"/>
                      <a:r>
                        <a:rPr lang="en-US" sz="1000" u="none" strike="noStrike">
                          <a:effectLst/>
                        </a:rPr>
                        <a:t>FREEPORT</a:t>
                      </a:r>
                      <a:endParaRPr lang="en-US" sz="1000" b="0" i="0" u="none" strike="noStrike">
                        <a:solidFill>
                          <a:srgbClr val="000000"/>
                        </a:solidFill>
                        <a:effectLst/>
                        <a:latin typeface="Calibri" panose="020F0502020204030204" pitchFamily="34" charset="0"/>
                      </a:endParaRPr>
                    </a:p>
                  </a:txBody>
                  <a:tcPr marL="8559" marR="8559" marT="8559" marB="0" anchor="b"/>
                </a:tc>
                <a:tc>
                  <a:txBody>
                    <a:bodyPr/>
                    <a:lstStyle/>
                    <a:p>
                      <a:pPr algn="r" fontAlgn="b"/>
                      <a:r>
                        <a:rPr lang="en-US" sz="1000" u="none" strike="noStrike">
                          <a:effectLst/>
                        </a:rPr>
                        <a:t>5371329</a:t>
                      </a:r>
                      <a:endParaRPr lang="en-US" sz="1000" b="0" i="0" u="none" strike="noStrike">
                        <a:solidFill>
                          <a:srgbClr val="000000"/>
                        </a:solidFill>
                        <a:effectLst/>
                        <a:latin typeface="Calibri" panose="020F0502020204030204" pitchFamily="34" charset="0"/>
                      </a:endParaRPr>
                    </a:p>
                  </a:txBody>
                  <a:tcPr marL="8559" marR="8559" marT="8559" marB="0" anchor="b"/>
                </a:tc>
                <a:tc>
                  <a:txBody>
                    <a:bodyPr/>
                    <a:lstStyle/>
                    <a:p>
                      <a:pPr algn="r" fontAlgn="b"/>
                      <a:r>
                        <a:rPr lang="en-US" sz="1000" u="none" strike="noStrike">
                          <a:effectLst/>
                        </a:rPr>
                        <a:t>16040613</a:t>
                      </a:r>
                      <a:endParaRPr lang="en-US" sz="1000" b="0" i="0" u="none" strike="noStrike">
                        <a:solidFill>
                          <a:srgbClr val="000000"/>
                        </a:solidFill>
                        <a:effectLst/>
                        <a:latin typeface="Calibri" panose="020F0502020204030204" pitchFamily="34" charset="0"/>
                      </a:endParaRPr>
                    </a:p>
                  </a:txBody>
                  <a:tcPr marL="8559" marR="8559" marT="8559" marB="0" anchor="b"/>
                </a:tc>
                <a:tc>
                  <a:txBody>
                    <a:bodyPr/>
                    <a:lstStyle/>
                    <a:p>
                      <a:pPr algn="r" fontAlgn="b"/>
                      <a:r>
                        <a:rPr lang="en-US" sz="1000" u="none" strike="noStrike">
                          <a:effectLst/>
                        </a:rPr>
                        <a:t>23922159</a:t>
                      </a:r>
                      <a:endParaRPr lang="en-US" sz="1000" b="0" i="0" u="none" strike="noStrike">
                        <a:solidFill>
                          <a:srgbClr val="000000"/>
                        </a:solidFill>
                        <a:effectLst/>
                        <a:latin typeface="Calibri" panose="020F0502020204030204" pitchFamily="34" charset="0"/>
                      </a:endParaRPr>
                    </a:p>
                  </a:txBody>
                  <a:tcPr marL="8559" marR="8559" marT="8559" marB="0" anchor="b"/>
                </a:tc>
                <a:tc>
                  <a:txBody>
                    <a:bodyPr/>
                    <a:lstStyle/>
                    <a:p>
                      <a:pPr algn="r" fontAlgn="b"/>
                      <a:r>
                        <a:rPr lang="en-US" sz="1000" u="none" strike="noStrike">
                          <a:effectLst/>
                        </a:rPr>
                        <a:t>214448.51</a:t>
                      </a:r>
                      <a:endParaRPr lang="en-US" sz="1000" b="0" i="0" u="none" strike="noStrike">
                        <a:solidFill>
                          <a:srgbClr val="000000"/>
                        </a:solidFill>
                        <a:effectLst/>
                        <a:latin typeface="Calibri" panose="020F0502020204030204" pitchFamily="34" charset="0"/>
                      </a:endParaRPr>
                    </a:p>
                  </a:txBody>
                  <a:tcPr marL="8559" marR="8559" marT="8559" marB="0" anchor="b"/>
                </a:tc>
                <a:tc>
                  <a:txBody>
                    <a:bodyPr/>
                    <a:lstStyle/>
                    <a:p>
                      <a:pPr algn="r" fontAlgn="b"/>
                      <a:r>
                        <a:rPr lang="en-US" sz="1000" u="none" strike="noStrike">
                          <a:effectLst/>
                        </a:rPr>
                        <a:t>80830.07</a:t>
                      </a:r>
                      <a:endParaRPr lang="en-US" sz="1000" b="0" i="0" u="none" strike="noStrike">
                        <a:solidFill>
                          <a:srgbClr val="000000"/>
                        </a:solidFill>
                        <a:effectLst/>
                        <a:latin typeface="Calibri" panose="020F0502020204030204" pitchFamily="34" charset="0"/>
                      </a:endParaRPr>
                    </a:p>
                  </a:txBody>
                  <a:tcPr marL="8559" marR="8559" marT="8559" marB="0" anchor="b"/>
                </a:tc>
                <a:extLst>
                  <a:ext uri="{0D108BD9-81ED-4DB2-BD59-A6C34878D82A}">
                    <a16:rowId xmlns:a16="http://schemas.microsoft.com/office/drawing/2014/main" val="965703197"/>
                  </a:ext>
                </a:extLst>
              </a:tr>
              <a:tr h="171183">
                <a:tc>
                  <a:txBody>
                    <a:bodyPr/>
                    <a:lstStyle/>
                    <a:p>
                      <a:pPr algn="r" fontAlgn="b"/>
                      <a:r>
                        <a:rPr lang="en-US" sz="1000" u="none" strike="noStrike">
                          <a:effectLst/>
                        </a:rPr>
                        <a:t>2003</a:t>
                      </a:r>
                      <a:endParaRPr lang="en-US" sz="1000" b="0" i="0" u="none" strike="noStrike">
                        <a:solidFill>
                          <a:srgbClr val="000000"/>
                        </a:solidFill>
                        <a:effectLst/>
                        <a:latin typeface="Calibri" panose="020F0502020204030204" pitchFamily="34" charset="0"/>
                      </a:endParaRPr>
                    </a:p>
                  </a:txBody>
                  <a:tcPr marL="8559" marR="8559" marT="8559" marB="0" anchor="b"/>
                </a:tc>
                <a:tc>
                  <a:txBody>
                    <a:bodyPr/>
                    <a:lstStyle/>
                    <a:p>
                      <a:pPr algn="l" fontAlgn="b"/>
                      <a:r>
                        <a:rPr lang="en-US" sz="1000" u="none" strike="noStrike">
                          <a:effectLst/>
                        </a:rPr>
                        <a:t>LA</a:t>
                      </a:r>
                      <a:endParaRPr lang="en-US" sz="1000" b="0" i="0" u="none" strike="noStrike">
                        <a:solidFill>
                          <a:srgbClr val="000000"/>
                        </a:solidFill>
                        <a:effectLst/>
                        <a:latin typeface="Calibri" panose="020F0502020204030204" pitchFamily="34" charset="0"/>
                      </a:endParaRPr>
                    </a:p>
                  </a:txBody>
                  <a:tcPr marL="8559" marR="8559" marT="8559" marB="0" anchor="b"/>
                </a:tc>
                <a:tc>
                  <a:txBody>
                    <a:bodyPr/>
                    <a:lstStyle/>
                    <a:p>
                      <a:pPr algn="l" fontAlgn="b"/>
                      <a:r>
                        <a:rPr lang="en-US" sz="1000" u="none" strike="noStrike">
                          <a:effectLst/>
                        </a:rPr>
                        <a:t>VENICE</a:t>
                      </a:r>
                      <a:endParaRPr lang="en-US" sz="1000" b="0" i="0" u="none" strike="noStrike">
                        <a:solidFill>
                          <a:srgbClr val="000000"/>
                        </a:solidFill>
                        <a:effectLst/>
                        <a:latin typeface="Calibri" panose="020F0502020204030204" pitchFamily="34" charset="0"/>
                      </a:endParaRPr>
                    </a:p>
                  </a:txBody>
                  <a:tcPr marL="8559" marR="8559" marT="8559" marB="0" anchor="b"/>
                </a:tc>
                <a:tc>
                  <a:txBody>
                    <a:bodyPr/>
                    <a:lstStyle/>
                    <a:p>
                      <a:pPr algn="r" fontAlgn="b"/>
                      <a:r>
                        <a:rPr lang="en-US" sz="1000" u="none" strike="noStrike">
                          <a:effectLst/>
                        </a:rPr>
                        <a:t>6817694</a:t>
                      </a:r>
                      <a:endParaRPr lang="en-US" sz="1000" b="0" i="0" u="none" strike="noStrike">
                        <a:solidFill>
                          <a:srgbClr val="000000"/>
                        </a:solidFill>
                        <a:effectLst/>
                        <a:latin typeface="Calibri" panose="020F0502020204030204" pitchFamily="34" charset="0"/>
                      </a:endParaRPr>
                    </a:p>
                  </a:txBody>
                  <a:tcPr marL="8559" marR="8559" marT="8559" marB="0" anchor="b"/>
                </a:tc>
                <a:tc>
                  <a:txBody>
                    <a:bodyPr/>
                    <a:lstStyle/>
                    <a:p>
                      <a:pPr algn="r" fontAlgn="b"/>
                      <a:r>
                        <a:rPr lang="en-US" sz="1000" u="none" strike="noStrike">
                          <a:effectLst/>
                        </a:rPr>
                        <a:t>6946076</a:t>
                      </a:r>
                      <a:endParaRPr lang="en-US" sz="1000" b="0" i="0" u="none" strike="noStrike">
                        <a:solidFill>
                          <a:srgbClr val="000000"/>
                        </a:solidFill>
                        <a:effectLst/>
                        <a:latin typeface="Calibri" panose="020F0502020204030204" pitchFamily="34" charset="0"/>
                      </a:endParaRPr>
                    </a:p>
                  </a:txBody>
                  <a:tcPr marL="8559" marR="8559" marT="8559" marB="0" anchor="b"/>
                </a:tc>
                <a:tc>
                  <a:txBody>
                    <a:bodyPr/>
                    <a:lstStyle/>
                    <a:p>
                      <a:pPr algn="r" fontAlgn="b"/>
                      <a:r>
                        <a:rPr lang="en-US" sz="1000" u="none" strike="noStrike">
                          <a:effectLst/>
                        </a:rPr>
                        <a:t>9565538</a:t>
                      </a:r>
                      <a:endParaRPr lang="en-US" sz="1000" b="0" i="0" u="none" strike="noStrike">
                        <a:solidFill>
                          <a:srgbClr val="000000"/>
                        </a:solidFill>
                        <a:effectLst/>
                        <a:latin typeface="Calibri" panose="020F0502020204030204" pitchFamily="34" charset="0"/>
                      </a:endParaRPr>
                    </a:p>
                  </a:txBody>
                  <a:tcPr marL="8559" marR="8559" marT="8559" marB="0" anchor="b"/>
                </a:tc>
                <a:tc>
                  <a:txBody>
                    <a:bodyPr/>
                    <a:lstStyle/>
                    <a:p>
                      <a:pPr algn="r" fontAlgn="b"/>
                      <a:r>
                        <a:rPr lang="en-US" sz="1000" u="none" strike="noStrike">
                          <a:effectLst/>
                        </a:rPr>
                        <a:t>214229.78</a:t>
                      </a:r>
                      <a:endParaRPr lang="en-US" sz="1000" b="0" i="0" u="none" strike="noStrike">
                        <a:solidFill>
                          <a:srgbClr val="000000"/>
                        </a:solidFill>
                        <a:effectLst/>
                        <a:latin typeface="Calibri" panose="020F0502020204030204" pitchFamily="34" charset="0"/>
                      </a:endParaRPr>
                    </a:p>
                  </a:txBody>
                  <a:tcPr marL="8559" marR="8559" marT="8559" marB="0" anchor="b"/>
                </a:tc>
                <a:tc>
                  <a:txBody>
                    <a:bodyPr/>
                    <a:lstStyle/>
                    <a:p>
                      <a:pPr algn="r" fontAlgn="b"/>
                      <a:r>
                        <a:rPr lang="en-US" sz="1000" u="none" strike="noStrike" dirty="0">
                          <a:effectLst/>
                        </a:rPr>
                        <a:t>493578.06</a:t>
                      </a:r>
                      <a:endParaRPr lang="en-US" sz="1000" b="0" i="0" u="none" strike="noStrike" dirty="0">
                        <a:solidFill>
                          <a:srgbClr val="000000"/>
                        </a:solidFill>
                        <a:effectLst/>
                        <a:latin typeface="Calibri" panose="020F0502020204030204" pitchFamily="34" charset="0"/>
                      </a:endParaRPr>
                    </a:p>
                  </a:txBody>
                  <a:tcPr marL="8559" marR="8559" marT="8559" marB="0" anchor="b"/>
                </a:tc>
                <a:extLst>
                  <a:ext uri="{0D108BD9-81ED-4DB2-BD59-A6C34878D82A}">
                    <a16:rowId xmlns:a16="http://schemas.microsoft.com/office/drawing/2014/main" val="2433936500"/>
                  </a:ext>
                </a:extLst>
              </a:tr>
            </a:tbl>
          </a:graphicData>
        </a:graphic>
      </p:graphicFrame>
      <p:sp>
        <p:nvSpPr>
          <p:cNvPr id="5" name="TextBox 4">
            <a:extLst>
              <a:ext uri="{FF2B5EF4-FFF2-40B4-BE49-F238E27FC236}">
                <a16:creationId xmlns:a16="http://schemas.microsoft.com/office/drawing/2014/main" id="{F57D74B8-8E9C-4134-B59C-F9CC2DAF05BA}"/>
              </a:ext>
            </a:extLst>
          </p:cNvPr>
          <p:cNvSpPr txBox="1"/>
          <p:nvPr/>
        </p:nvSpPr>
        <p:spPr>
          <a:xfrm>
            <a:off x="9341428" y="1242444"/>
            <a:ext cx="2462646" cy="1200329"/>
          </a:xfrm>
          <a:prstGeom prst="rect">
            <a:avLst/>
          </a:prstGeom>
          <a:noFill/>
        </p:spPr>
        <p:txBody>
          <a:bodyPr wrap="square" rtlCol="0">
            <a:spAutoFit/>
          </a:bodyPr>
          <a:lstStyle/>
          <a:p>
            <a:r>
              <a:rPr lang="en-US" b="1" dirty="0"/>
              <a:t>690 unique cities with percent change over 100% (BOTH POSITIVE AND NEGATIVE)</a:t>
            </a:r>
          </a:p>
        </p:txBody>
      </p:sp>
    </p:spTree>
    <p:extLst>
      <p:ext uri="{BB962C8B-B14F-4D97-AF65-F5344CB8AC3E}">
        <p14:creationId xmlns:p14="http://schemas.microsoft.com/office/powerpoint/2010/main" val="26477055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4CBD7DF-0984-4D47-A004-07EAC127635A}"/>
              </a:ext>
            </a:extLst>
          </p:cNvPr>
          <p:cNvPicPr>
            <a:picLocks noChangeAspect="1"/>
          </p:cNvPicPr>
          <p:nvPr/>
        </p:nvPicPr>
        <p:blipFill>
          <a:blip r:embed="rId3"/>
          <a:stretch>
            <a:fillRect/>
          </a:stretch>
        </p:blipFill>
        <p:spPr>
          <a:xfrm>
            <a:off x="4666385" y="142009"/>
            <a:ext cx="7410450" cy="1524000"/>
          </a:xfrm>
          <a:prstGeom prst="rect">
            <a:avLst/>
          </a:prstGeom>
        </p:spPr>
      </p:pic>
      <p:pic>
        <p:nvPicPr>
          <p:cNvPr id="6" name="Picture 5">
            <a:extLst>
              <a:ext uri="{FF2B5EF4-FFF2-40B4-BE49-F238E27FC236}">
                <a16:creationId xmlns:a16="http://schemas.microsoft.com/office/drawing/2014/main" id="{D5DAEDB2-AA9E-4C82-8CE1-54EF152A70C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666009"/>
            <a:ext cx="12192000" cy="5225143"/>
          </a:xfrm>
          <a:prstGeom prst="rect">
            <a:avLst/>
          </a:prstGeom>
        </p:spPr>
      </p:pic>
      <p:sp>
        <p:nvSpPr>
          <p:cNvPr id="7" name="Text Placeholder 4">
            <a:extLst>
              <a:ext uri="{FF2B5EF4-FFF2-40B4-BE49-F238E27FC236}">
                <a16:creationId xmlns:a16="http://schemas.microsoft.com/office/drawing/2014/main" id="{ED4AF44C-C38C-4006-9BC2-42E6511BCCE6}"/>
              </a:ext>
            </a:extLst>
          </p:cNvPr>
          <p:cNvSpPr txBox="1">
            <a:spLocks/>
          </p:cNvSpPr>
          <p:nvPr/>
        </p:nvSpPr>
        <p:spPr>
          <a:xfrm>
            <a:off x="80357" y="91439"/>
            <a:ext cx="2578954" cy="1524000"/>
          </a:xfrm>
          <a:prstGeom prst="rect">
            <a:avLst/>
          </a:prstGeom>
        </p:spPr>
        <p:txBody>
          <a:bodyPr vert="horz" lIns="91440" tIns="45720" rIns="91440" bIns="45720" rtlCol="0" anchor="b">
            <a:noAutofit/>
          </a:bodyPr>
          <a:lstStyle>
            <a:lvl1pPr marL="0" indent="0" algn="l" defTabSz="457200" rtl="0" eaLnBrk="1" latinLnBrk="0" hangingPunct="1">
              <a:spcBef>
                <a:spcPts val="1000"/>
              </a:spcBef>
              <a:spcAft>
                <a:spcPts val="0"/>
              </a:spcAft>
              <a:buClr>
                <a:schemeClr val="accent1"/>
              </a:buClr>
              <a:buSzPct val="80000"/>
              <a:buFont typeface="Wingdings 3" charset="2"/>
              <a:buNone/>
              <a:defRPr sz="2400" b="0" i="0" kern="1200">
                <a:solidFill>
                  <a:schemeClr val="accent1"/>
                </a:solidFill>
                <a:latin typeface="+mj-lt"/>
                <a:ea typeface="+mj-ea"/>
                <a:cs typeface="+mj-cs"/>
              </a:defRPr>
            </a:lvl1pPr>
            <a:lvl2pPr marL="457200" indent="0" algn="l" defTabSz="457200" rtl="0" eaLnBrk="1" latinLnBrk="0" hangingPunct="1">
              <a:spcBef>
                <a:spcPts val="1000"/>
              </a:spcBef>
              <a:spcAft>
                <a:spcPts val="0"/>
              </a:spcAft>
              <a:buClr>
                <a:schemeClr val="accent1"/>
              </a:buClr>
              <a:buSzPct val="80000"/>
              <a:buFont typeface="Wingdings 3" charset="2"/>
              <a:buNone/>
              <a:defRPr sz="2000" b="1" i="0" kern="1200">
                <a:solidFill>
                  <a:schemeClr val="tx1"/>
                </a:solidFill>
                <a:latin typeface="+mj-lt"/>
                <a:ea typeface="+mj-ea"/>
                <a:cs typeface="+mj-cs"/>
              </a:defRPr>
            </a:lvl2pPr>
            <a:lvl3pPr marL="914400" indent="0" algn="l" defTabSz="457200" rtl="0" eaLnBrk="1" latinLnBrk="0" hangingPunct="1">
              <a:spcBef>
                <a:spcPts val="1000"/>
              </a:spcBef>
              <a:spcAft>
                <a:spcPts val="0"/>
              </a:spcAft>
              <a:buClr>
                <a:schemeClr val="accent1"/>
              </a:buClr>
              <a:buSzPct val="80000"/>
              <a:buFont typeface="Wingdings 3" charset="2"/>
              <a:buNone/>
              <a:defRPr sz="1800" b="1" i="0" kern="1200">
                <a:solidFill>
                  <a:schemeClr val="tx1"/>
                </a:solidFill>
                <a:latin typeface="+mj-lt"/>
                <a:ea typeface="+mj-ea"/>
                <a:cs typeface="+mj-cs"/>
              </a:defRPr>
            </a:lvl3pPr>
            <a:lvl4pPr marL="1371600" indent="0" algn="l" defTabSz="457200" rtl="0" eaLnBrk="1" latinLnBrk="0" hangingPunct="1">
              <a:spcBef>
                <a:spcPts val="1000"/>
              </a:spcBef>
              <a:spcAft>
                <a:spcPts val="0"/>
              </a:spcAft>
              <a:buClr>
                <a:schemeClr val="accent1"/>
              </a:buClr>
              <a:buSzPct val="80000"/>
              <a:buFont typeface="Wingdings 3" charset="2"/>
              <a:buNone/>
              <a:defRPr sz="1600" b="1" i="0" kern="1200">
                <a:solidFill>
                  <a:schemeClr val="tx1"/>
                </a:solidFill>
                <a:latin typeface="+mj-lt"/>
                <a:ea typeface="+mj-ea"/>
                <a:cs typeface="+mj-cs"/>
              </a:defRPr>
            </a:lvl4pPr>
            <a:lvl5pPr marL="1828800" indent="0" algn="l" defTabSz="457200" rtl="0" eaLnBrk="1" latinLnBrk="0" hangingPunct="1">
              <a:spcBef>
                <a:spcPts val="1000"/>
              </a:spcBef>
              <a:spcAft>
                <a:spcPts val="0"/>
              </a:spcAft>
              <a:buClr>
                <a:schemeClr val="accent1"/>
              </a:buClr>
              <a:buSzPct val="80000"/>
              <a:buFont typeface="Wingdings 3" charset="2"/>
              <a:buNone/>
              <a:defRPr sz="1600" b="1" i="0" kern="1200">
                <a:solidFill>
                  <a:schemeClr val="tx1"/>
                </a:solidFill>
                <a:latin typeface="+mj-lt"/>
                <a:ea typeface="+mj-ea"/>
                <a:cs typeface="+mj-cs"/>
              </a:defRPr>
            </a:lvl5pPr>
            <a:lvl6pPr marL="2286000" indent="0" algn="l" defTabSz="457200" rtl="0" eaLnBrk="1" latinLnBrk="0" hangingPunct="1">
              <a:spcBef>
                <a:spcPts val="1000"/>
              </a:spcBef>
              <a:spcAft>
                <a:spcPts val="0"/>
              </a:spcAft>
              <a:buClr>
                <a:schemeClr val="accent1"/>
              </a:buClr>
              <a:buSzPct val="80000"/>
              <a:buFont typeface="Wingdings 3" charset="2"/>
              <a:buNone/>
              <a:defRPr sz="1600" b="1" i="0" kern="1200">
                <a:solidFill>
                  <a:schemeClr val="tx1"/>
                </a:solidFill>
                <a:latin typeface="+mj-lt"/>
                <a:ea typeface="+mj-ea"/>
                <a:cs typeface="+mj-cs"/>
              </a:defRPr>
            </a:lvl6pPr>
            <a:lvl7pPr marL="2743200" indent="0" algn="l" defTabSz="457200" rtl="0" eaLnBrk="1" latinLnBrk="0" hangingPunct="1">
              <a:spcBef>
                <a:spcPts val="1000"/>
              </a:spcBef>
              <a:spcAft>
                <a:spcPts val="0"/>
              </a:spcAft>
              <a:buClr>
                <a:schemeClr val="accent1"/>
              </a:buClr>
              <a:buSzPct val="80000"/>
              <a:buFont typeface="Wingdings 3" charset="2"/>
              <a:buNone/>
              <a:defRPr sz="1600" b="1" i="0" kern="1200">
                <a:solidFill>
                  <a:schemeClr val="tx1"/>
                </a:solidFill>
                <a:latin typeface="+mj-lt"/>
                <a:ea typeface="+mj-ea"/>
                <a:cs typeface="+mj-cs"/>
              </a:defRPr>
            </a:lvl7pPr>
            <a:lvl8pPr marL="3200400" indent="0" algn="l" defTabSz="457200" rtl="0" eaLnBrk="1" latinLnBrk="0" hangingPunct="1">
              <a:spcBef>
                <a:spcPts val="1000"/>
              </a:spcBef>
              <a:spcAft>
                <a:spcPts val="0"/>
              </a:spcAft>
              <a:buClr>
                <a:schemeClr val="accent1"/>
              </a:buClr>
              <a:buSzPct val="80000"/>
              <a:buFont typeface="Wingdings 3" charset="2"/>
              <a:buNone/>
              <a:defRPr sz="1600" b="1" i="0" kern="1200">
                <a:solidFill>
                  <a:schemeClr val="tx1"/>
                </a:solidFill>
                <a:latin typeface="+mj-lt"/>
                <a:ea typeface="+mj-ea"/>
                <a:cs typeface="+mj-cs"/>
              </a:defRPr>
            </a:lvl8pPr>
            <a:lvl9pPr marL="3657600" indent="0" algn="l" defTabSz="457200" rtl="0" eaLnBrk="1" latinLnBrk="0" hangingPunct="1">
              <a:spcBef>
                <a:spcPts val="1000"/>
              </a:spcBef>
              <a:spcAft>
                <a:spcPts val="0"/>
              </a:spcAft>
              <a:buClr>
                <a:schemeClr val="accent1"/>
              </a:buClr>
              <a:buSzPct val="80000"/>
              <a:buFont typeface="Wingdings 3" charset="2"/>
              <a:buNone/>
              <a:defRPr sz="1600" b="1" i="0" kern="1200">
                <a:solidFill>
                  <a:schemeClr val="tx1"/>
                </a:solidFill>
                <a:latin typeface="+mj-lt"/>
                <a:ea typeface="+mj-ea"/>
                <a:cs typeface="+mj-cs"/>
              </a:defRPr>
            </a:lvl9pPr>
          </a:lstStyle>
          <a:p>
            <a:r>
              <a:rPr lang="en-US" b="1" dirty="0"/>
              <a:t>Threshold set at 100 (+/-)</a:t>
            </a:r>
          </a:p>
        </p:txBody>
      </p:sp>
    </p:spTree>
    <p:extLst>
      <p:ext uri="{BB962C8B-B14F-4D97-AF65-F5344CB8AC3E}">
        <p14:creationId xmlns:p14="http://schemas.microsoft.com/office/powerpoint/2010/main" val="14444069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B56E98A-1043-4434-97B7-7959970430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16428"/>
            <a:ext cx="12192000" cy="5225143"/>
          </a:xfrm>
          <a:prstGeom prst="rect">
            <a:avLst/>
          </a:prstGeom>
        </p:spPr>
      </p:pic>
    </p:spTree>
    <p:extLst>
      <p:ext uri="{BB962C8B-B14F-4D97-AF65-F5344CB8AC3E}">
        <p14:creationId xmlns:p14="http://schemas.microsoft.com/office/powerpoint/2010/main" val="26401481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11C0B6A-7AFF-4631-9D7E-02B735FDA6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16428"/>
            <a:ext cx="12192000" cy="5225143"/>
          </a:xfrm>
          <a:prstGeom prst="rect">
            <a:avLst/>
          </a:prstGeom>
        </p:spPr>
      </p:pic>
    </p:spTree>
    <p:extLst>
      <p:ext uri="{BB962C8B-B14F-4D97-AF65-F5344CB8AC3E}">
        <p14:creationId xmlns:p14="http://schemas.microsoft.com/office/powerpoint/2010/main" val="20445203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4AF65A4-908F-430B-967D-FF32A77BE0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16428"/>
            <a:ext cx="12192000" cy="5225143"/>
          </a:xfrm>
          <a:prstGeom prst="rect">
            <a:avLst/>
          </a:prstGeom>
        </p:spPr>
      </p:pic>
    </p:spTree>
    <p:extLst>
      <p:ext uri="{BB962C8B-B14F-4D97-AF65-F5344CB8AC3E}">
        <p14:creationId xmlns:p14="http://schemas.microsoft.com/office/powerpoint/2010/main" val="31876269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375ECC6-2DA3-488D-B5DE-C56E45CAA5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16428"/>
            <a:ext cx="12192000" cy="5225143"/>
          </a:xfrm>
          <a:prstGeom prst="rect">
            <a:avLst/>
          </a:prstGeom>
        </p:spPr>
      </p:pic>
      <p:sp>
        <p:nvSpPr>
          <p:cNvPr id="4" name="TextBox 3">
            <a:extLst>
              <a:ext uri="{FF2B5EF4-FFF2-40B4-BE49-F238E27FC236}">
                <a16:creationId xmlns:a16="http://schemas.microsoft.com/office/drawing/2014/main" id="{D9FF609A-8F26-4897-B4F7-0CE4F2B31A86}"/>
              </a:ext>
            </a:extLst>
          </p:cNvPr>
          <p:cNvSpPr txBox="1"/>
          <p:nvPr/>
        </p:nvSpPr>
        <p:spPr>
          <a:xfrm>
            <a:off x="5545123" y="1157681"/>
            <a:ext cx="3942826" cy="1477328"/>
          </a:xfrm>
          <a:prstGeom prst="rect">
            <a:avLst/>
          </a:prstGeom>
          <a:noFill/>
        </p:spPr>
        <p:txBody>
          <a:bodyPr wrap="square" rtlCol="0">
            <a:spAutoFit/>
          </a:bodyPr>
          <a:lstStyle/>
          <a:p>
            <a:r>
              <a:rPr lang="en-US" dirty="0"/>
              <a:t>How do I select cities that would qualify as fishing communities. What is the threshold for values and with what year do I start?</a:t>
            </a:r>
          </a:p>
          <a:p>
            <a:endParaRPr lang="en-US" dirty="0"/>
          </a:p>
        </p:txBody>
      </p:sp>
    </p:spTree>
    <p:extLst>
      <p:ext uri="{BB962C8B-B14F-4D97-AF65-F5344CB8AC3E}">
        <p14:creationId xmlns:p14="http://schemas.microsoft.com/office/powerpoint/2010/main" val="7732021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1DE3BE2-BBAC-486F-B40F-3DAF434064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2500" y="0"/>
            <a:ext cx="10287000" cy="6858000"/>
          </a:xfrm>
          <a:prstGeom prst="rect">
            <a:avLst/>
          </a:prstGeom>
        </p:spPr>
      </p:pic>
    </p:spTree>
    <p:extLst>
      <p:ext uri="{BB962C8B-B14F-4D97-AF65-F5344CB8AC3E}">
        <p14:creationId xmlns:p14="http://schemas.microsoft.com/office/powerpoint/2010/main" val="124021778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4">
            <a:extLst>
              <a:ext uri="{FF2B5EF4-FFF2-40B4-BE49-F238E27FC236}">
                <a16:creationId xmlns:a16="http://schemas.microsoft.com/office/drawing/2014/main" id="{E6C10CAB-3621-4694-A7E9-DAF36A65DADA}"/>
              </a:ext>
            </a:extLst>
          </p:cNvPr>
          <p:cNvSpPr txBox="1">
            <a:spLocks/>
          </p:cNvSpPr>
          <p:nvPr/>
        </p:nvSpPr>
        <p:spPr>
          <a:xfrm>
            <a:off x="80356" y="91439"/>
            <a:ext cx="10237817" cy="864525"/>
          </a:xfrm>
          <a:prstGeom prst="rect">
            <a:avLst/>
          </a:prstGeom>
        </p:spPr>
        <p:txBody>
          <a:bodyPr vert="horz" lIns="91440" tIns="45720" rIns="91440" bIns="45720" rtlCol="0" anchor="b">
            <a:noAutofit/>
          </a:bodyPr>
          <a:lstStyle>
            <a:lvl1pPr marL="0" indent="0" algn="l" defTabSz="457200" rtl="0" eaLnBrk="1" latinLnBrk="0" hangingPunct="1">
              <a:spcBef>
                <a:spcPts val="1000"/>
              </a:spcBef>
              <a:spcAft>
                <a:spcPts val="0"/>
              </a:spcAft>
              <a:buClr>
                <a:schemeClr val="accent1"/>
              </a:buClr>
              <a:buSzPct val="80000"/>
              <a:buFont typeface="Wingdings 3" charset="2"/>
              <a:buNone/>
              <a:defRPr sz="2400" b="0" i="0" kern="1200">
                <a:solidFill>
                  <a:schemeClr val="accent1"/>
                </a:solidFill>
                <a:latin typeface="+mj-lt"/>
                <a:ea typeface="+mj-ea"/>
                <a:cs typeface="+mj-cs"/>
              </a:defRPr>
            </a:lvl1pPr>
            <a:lvl2pPr marL="457200" indent="0" algn="l" defTabSz="457200" rtl="0" eaLnBrk="1" latinLnBrk="0" hangingPunct="1">
              <a:spcBef>
                <a:spcPts val="1000"/>
              </a:spcBef>
              <a:spcAft>
                <a:spcPts val="0"/>
              </a:spcAft>
              <a:buClr>
                <a:schemeClr val="accent1"/>
              </a:buClr>
              <a:buSzPct val="80000"/>
              <a:buFont typeface="Wingdings 3" charset="2"/>
              <a:buNone/>
              <a:defRPr sz="2000" b="1" i="0" kern="1200">
                <a:solidFill>
                  <a:schemeClr val="tx1"/>
                </a:solidFill>
                <a:latin typeface="+mj-lt"/>
                <a:ea typeface="+mj-ea"/>
                <a:cs typeface="+mj-cs"/>
              </a:defRPr>
            </a:lvl2pPr>
            <a:lvl3pPr marL="914400" indent="0" algn="l" defTabSz="457200" rtl="0" eaLnBrk="1" latinLnBrk="0" hangingPunct="1">
              <a:spcBef>
                <a:spcPts val="1000"/>
              </a:spcBef>
              <a:spcAft>
                <a:spcPts val="0"/>
              </a:spcAft>
              <a:buClr>
                <a:schemeClr val="accent1"/>
              </a:buClr>
              <a:buSzPct val="80000"/>
              <a:buFont typeface="Wingdings 3" charset="2"/>
              <a:buNone/>
              <a:defRPr sz="1800" b="1" i="0" kern="1200">
                <a:solidFill>
                  <a:schemeClr val="tx1"/>
                </a:solidFill>
                <a:latin typeface="+mj-lt"/>
                <a:ea typeface="+mj-ea"/>
                <a:cs typeface="+mj-cs"/>
              </a:defRPr>
            </a:lvl3pPr>
            <a:lvl4pPr marL="1371600" indent="0" algn="l" defTabSz="457200" rtl="0" eaLnBrk="1" latinLnBrk="0" hangingPunct="1">
              <a:spcBef>
                <a:spcPts val="1000"/>
              </a:spcBef>
              <a:spcAft>
                <a:spcPts val="0"/>
              </a:spcAft>
              <a:buClr>
                <a:schemeClr val="accent1"/>
              </a:buClr>
              <a:buSzPct val="80000"/>
              <a:buFont typeface="Wingdings 3" charset="2"/>
              <a:buNone/>
              <a:defRPr sz="1600" b="1" i="0" kern="1200">
                <a:solidFill>
                  <a:schemeClr val="tx1"/>
                </a:solidFill>
                <a:latin typeface="+mj-lt"/>
                <a:ea typeface="+mj-ea"/>
                <a:cs typeface="+mj-cs"/>
              </a:defRPr>
            </a:lvl4pPr>
            <a:lvl5pPr marL="1828800" indent="0" algn="l" defTabSz="457200" rtl="0" eaLnBrk="1" latinLnBrk="0" hangingPunct="1">
              <a:spcBef>
                <a:spcPts val="1000"/>
              </a:spcBef>
              <a:spcAft>
                <a:spcPts val="0"/>
              </a:spcAft>
              <a:buClr>
                <a:schemeClr val="accent1"/>
              </a:buClr>
              <a:buSzPct val="80000"/>
              <a:buFont typeface="Wingdings 3" charset="2"/>
              <a:buNone/>
              <a:defRPr sz="1600" b="1" i="0" kern="1200">
                <a:solidFill>
                  <a:schemeClr val="tx1"/>
                </a:solidFill>
                <a:latin typeface="+mj-lt"/>
                <a:ea typeface="+mj-ea"/>
                <a:cs typeface="+mj-cs"/>
              </a:defRPr>
            </a:lvl5pPr>
            <a:lvl6pPr marL="2286000" indent="0" algn="l" defTabSz="457200" rtl="0" eaLnBrk="1" latinLnBrk="0" hangingPunct="1">
              <a:spcBef>
                <a:spcPts val="1000"/>
              </a:spcBef>
              <a:spcAft>
                <a:spcPts val="0"/>
              </a:spcAft>
              <a:buClr>
                <a:schemeClr val="accent1"/>
              </a:buClr>
              <a:buSzPct val="80000"/>
              <a:buFont typeface="Wingdings 3" charset="2"/>
              <a:buNone/>
              <a:defRPr sz="1600" b="1" i="0" kern="1200">
                <a:solidFill>
                  <a:schemeClr val="tx1"/>
                </a:solidFill>
                <a:latin typeface="+mj-lt"/>
                <a:ea typeface="+mj-ea"/>
                <a:cs typeface="+mj-cs"/>
              </a:defRPr>
            </a:lvl6pPr>
            <a:lvl7pPr marL="2743200" indent="0" algn="l" defTabSz="457200" rtl="0" eaLnBrk="1" latinLnBrk="0" hangingPunct="1">
              <a:spcBef>
                <a:spcPts val="1000"/>
              </a:spcBef>
              <a:spcAft>
                <a:spcPts val="0"/>
              </a:spcAft>
              <a:buClr>
                <a:schemeClr val="accent1"/>
              </a:buClr>
              <a:buSzPct val="80000"/>
              <a:buFont typeface="Wingdings 3" charset="2"/>
              <a:buNone/>
              <a:defRPr sz="1600" b="1" i="0" kern="1200">
                <a:solidFill>
                  <a:schemeClr val="tx1"/>
                </a:solidFill>
                <a:latin typeface="+mj-lt"/>
                <a:ea typeface="+mj-ea"/>
                <a:cs typeface="+mj-cs"/>
              </a:defRPr>
            </a:lvl7pPr>
            <a:lvl8pPr marL="3200400" indent="0" algn="l" defTabSz="457200" rtl="0" eaLnBrk="1" latinLnBrk="0" hangingPunct="1">
              <a:spcBef>
                <a:spcPts val="1000"/>
              </a:spcBef>
              <a:spcAft>
                <a:spcPts val="0"/>
              </a:spcAft>
              <a:buClr>
                <a:schemeClr val="accent1"/>
              </a:buClr>
              <a:buSzPct val="80000"/>
              <a:buFont typeface="Wingdings 3" charset="2"/>
              <a:buNone/>
              <a:defRPr sz="1600" b="1" i="0" kern="1200">
                <a:solidFill>
                  <a:schemeClr val="tx1"/>
                </a:solidFill>
                <a:latin typeface="+mj-lt"/>
                <a:ea typeface="+mj-ea"/>
                <a:cs typeface="+mj-cs"/>
              </a:defRPr>
            </a:lvl8pPr>
            <a:lvl9pPr marL="3657600" indent="0" algn="l" defTabSz="457200" rtl="0" eaLnBrk="1" latinLnBrk="0" hangingPunct="1">
              <a:spcBef>
                <a:spcPts val="1000"/>
              </a:spcBef>
              <a:spcAft>
                <a:spcPts val="0"/>
              </a:spcAft>
              <a:buClr>
                <a:schemeClr val="accent1"/>
              </a:buClr>
              <a:buSzPct val="80000"/>
              <a:buFont typeface="Wingdings 3" charset="2"/>
              <a:buNone/>
              <a:defRPr sz="1600" b="1" i="0" kern="1200">
                <a:solidFill>
                  <a:schemeClr val="tx1"/>
                </a:solidFill>
                <a:latin typeface="+mj-lt"/>
                <a:ea typeface="+mj-ea"/>
                <a:cs typeface="+mj-cs"/>
              </a:defRPr>
            </a:lvl9pPr>
          </a:lstStyle>
          <a:p>
            <a:r>
              <a:rPr lang="en-US" b="1" dirty="0"/>
              <a:t>Percent Change – NEGATIVE – Threshold set at -50% for values and +50% for pounds</a:t>
            </a:r>
          </a:p>
        </p:txBody>
      </p:sp>
      <p:pic>
        <p:nvPicPr>
          <p:cNvPr id="5" name="Picture 4">
            <a:extLst>
              <a:ext uri="{FF2B5EF4-FFF2-40B4-BE49-F238E27FC236}">
                <a16:creationId xmlns:a16="http://schemas.microsoft.com/office/drawing/2014/main" id="{46FA66C3-3E81-4996-8DBA-E3E36DA913FD}"/>
              </a:ext>
            </a:extLst>
          </p:cNvPr>
          <p:cNvPicPr>
            <a:picLocks noChangeAspect="1"/>
          </p:cNvPicPr>
          <p:nvPr/>
        </p:nvPicPr>
        <p:blipFill>
          <a:blip r:embed="rId3"/>
          <a:stretch>
            <a:fillRect/>
          </a:stretch>
        </p:blipFill>
        <p:spPr>
          <a:xfrm>
            <a:off x="218210" y="1271587"/>
            <a:ext cx="9644928" cy="5420158"/>
          </a:xfrm>
          <a:prstGeom prst="rect">
            <a:avLst/>
          </a:prstGeom>
        </p:spPr>
      </p:pic>
    </p:spTree>
    <p:extLst>
      <p:ext uri="{BB962C8B-B14F-4D97-AF65-F5344CB8AC3E}">
        <p14:creationId xmlns:p14="http://schemas.microsoft.com/office/powerpoint/2010/main" val="14081570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Content Placeholder 13">
            <a:extLst>
              <a:ext uri="{FF2B5EF4-FFF2-40B4-BE49-F238E27FC236}">
                <a16:creationId xmlns:a16="http://schemas.microsoft.com/office/drawing/2014/main" id="{466B09A3-D81B-4995-AE5F-F35CE844D4A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779156" y="212994"/>
            <a:ext cx="6172200" cy="2645228"/>
          </a:xfrm>
        </p:spPr>
      </p:pic>
      <p:pic>
        <p:nvPicPr>
          <p:cNvPr id="3" name="Picture 2">
            <a:extLst>
              <a:ext uri="{FF2B5EF4-FFF2-40B4-BE49-F238E27FC236}">
                <a16:creationId xmlns:a16="http://schemas.microsoft.com/office/drawing/2014/main" id="{68D6A465-3B13-43BE-B446-39AA2AB679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816428"/>
            <a:ext cx="12192000" cy="5225143"/>
          </a:xfrm>
          <a:prstGeom prst="rect">
            <a:avLst/>
          </a:prstGeom>
        </p:spPr>
      </p:pic>
    </p:spTree>
    <p:extLst>
      <p:ext uri="{BB962C8B-B14F-4D97-AF65-F5344CB8AC3E}">
        <p14:creationId xmlns:p14="http://schemas.microsoft.com/office/powerpoint/2010/main" val="19419605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DAF0A80-2F87-4369-A3F2-4694AA023455}"/>
              </a:ext>
            </a:extLst>
          </p:cNvPr>
          <p:cNvSpPr>
            <a:spLocks noGrp="1"/>
          </p:cNvSpPr>
          <p:nvPr>
            <p:ph type="title"/>
          </p:nvPr>
        </p:nvSpPr>
        <p:spPr>
          <a:xfrm>
            <a:off x="266962" y="172575"/>
            <a:ext cx="11025434" cy="1125537"/>
          </a:xfrm>
        </p:spPr>
        <p:txBody>
          <a:bodyPr>
            <a:noAutofit/>
          </a:bodyPr>
          <a:lstStyle/>
          <a:p>
            <a:r>
              <a:rPr lang="en-US" sz="2400" b="1" dirty="0">
                <a:latin typeface="Aharoni"/>
              </a:rPr>
              <a:t>In early 2022, SSRG sought to fill the gaps in historic dealer data. Over the course of half a year, researchers have collected and cleaned fisheries landing data from the first year of available data, 1977, to 2013.</a:t>
            </a:r>
          </a:p>
        </p:txBody>
      </p:sp>
      <p:sp>
        <p:nvSpPr>
          <p:cNvPr id="5" name="Text Placeholder 4">
            <a:extLst>
              <a:ext uri="{FF2B5EF4-FFF2-40B4-BE49-F238E27FC236}">
                <a16:creationId xmlns:a16="http://schemas.microsoft.com/office/drawing/2014/main" id="{E8315C3E-FFE0-4B8C-A7FB-252CDB7836C9}"/>
              </a:ext>
            </a:extLst>
          </p:cNvPr>
          <p:cNvSpPr>
            <a:spLocks noGrp="1"/>
          </p:cNvSpPr>
          <p:nvPr>
            <p:ph type="body" idx="1"/>
          </p:nvPr>
        </p:nvSpPr>
        <p:spPr>
          <a:xfrm>
            <a:off x="489644" y="1533871"/>
            <a:ext cx="4649787" cy="576262"/>
          </a:xfrm>
        </p:spPr>
        <p:txBody>
          <a:bodyPr/>
          <a:lstStyle/>
          <a:p>
            <a:r>
              <a:rPr lang="en-US" b="1" dirty="0"/>
              <a:t>Overall data </a:t>
            </a:r>
            <a:r>
              <a:rPr lang="en-US" dirty="0"/>
              <a:t>goals</a:t>
            </a:r>
            <a:r>
              <a:rPr lang="en-US" b="1" dirty="0"/>
              <a:t>: </a:t>
            </a:r>
          </a:p>
        </p:txBody>
      </p:sp>
      <p:sp>
        <p:nvSpPr>
          <p:cNvPr id="6" name="Content Placeholder 5">
            <a:extLst>
              <a:ext uri="{FF2B5EF4-FFF2-40B4-BE49-F238E27FC236}">
                <a16:creationId xmlns:a16="http://schemas.microsoft.com/office/drawing/2014/main" id="{BB07C8BC-A575-4DC8-898F-1DCF5F6D1CD8}"/>
              </a:ext>
            </a:extLst>
          </p:cNvPr>
          <p:cNvSpPr>
            <a:spLocks noGrp="1"/>
          </p:cNvSpPr>
          <p:nvPr>
            <p:ph sz="half" idx="2"/>
          </p:nvPr>
        </p:nvSpPr>
        <p:spPr>
          <a:xfrm>
            <a:off x="462271" y="2230667"/>
            <a:ext cx="4937655" cy="4133188"/>
          </a:xfrm>
        </p:spPr>
        <p:txBody>
          <a:bodyPr>
            <a:normAutofit/>
          </a:bodyPr>
          <a:lstStyle/>
          <a:p>
            <a:r>
              <a:rPr lang="en-US" sz="2800" dirty="0">
                <a:solidFill>
                  <a:schemeClr val="tx1"/>
                </a:solidFill>
              </a:rPr>
              <a:t>calculate fisheries engagement and reliance indicators</a:t>
            </a:r>
          </a:p>
          <a:p>
            <a:r>
              <a:rPr lang="en-US" sz="2800" dirty="0">
                <a:solidFill>
                  <a:schemeClr val="tx1"/>
                </a:solidFill>
              </a:rPr>
              <a:t>to determine how important are fisheries in a community</a:t>
            </a:r>
          </a:p>
          <a:p>
            <a:endParaRPr lang="en-US" dirty="0"/>
          </a:p>
        </p:txBody>
      </p:sp>
      <p:sp>
        <p:nvSpPr>
          <p:cNvPr id="7" name="Text Placeholder 6">
            <a:extLst>
              <a:ext uri="{FF2B5EF4-FFF2-40B4-BE49-F238E27FC236}">
                <a16:creationId xmlns:a16="http://schemas.microsoft.com/office/drawing/2014/main" id="{B853F089-0A88-48B5-8764-186803367534}"/>
              </a:ext>
            </a:extLst>
          </p:cNvPr>
          <p:cNvSpPr>
            <a:spLocks noGrp="1"/>
          </p:cNvSpPr>
          <p:nvPr>
            <p:ph type="body" sz="quarter" idx="3"/>
          </p:nvPr>
        </p:nvSpPr>
        <p:spPr>
          <a:xfrm>
            <a:off x="5680709" y="1476655"/>
            <a:ext cx="4665134" cy="576262"/>
          </a:xfrm>
        </p:spPr>
        <p:txBody>
          <a:bodyPr/>
          <a:lstStyle/>
          <a:p>
            <a:r>
              <a:rPr lang="en-US" b="1" dirty="0"/>
              <a:t>Data Sources</a:t>
            </a:r>
          </a:p>
        </p:txBody>
      </p:sp>
      <p:sp>
        <p:nvSpPr>
          <p:cNvPr id="8" name="Content Placeholder 7">
            <a:extLst>
              <a:ext uri="{FF2B5EF4-FFF2-40B4-BE49-F238E27FC236}">
                <a16:creationId xmlns:a16="http://schemas.microsoft.com/office/drawing/2014/main" id="{A3AB1C30-52DD-45E6-88F9-26D2067C24FB}"/>
              </a:ext>
            </a:extLst>
          </p:cNvPr>
          <p:cNvSpPr>
            <a:spLocks noGrp="1"/>
          </p:cNvSpPr>
          <p:nvPr>
            <p:ph sz="quarter" idx="4"/>
          </p:nvPr>
        </p:nvSpPr>
        <p:spPr>
          <a:xfrm>
            <a:off x="5680709" y="2241623"/>
            <a:ext cx="4929188" cy="4242303"/>
          </a:xfrm>
        </p:spPr>
        <p:txBody>
          <a:bodyPr>
            <a:normAutofit/>
          </a:bodyPr>
          <a:lstStyle/>
          <a:p>
            <a:r>
              <a:rPr lang="en-US" sz="2800" dirty="0">
                <a:solidFill>
                  <a:schemeClr val="tx1"/>
                </a:solidFill>
              </a:rPr>
              <a:t>Accumulative Landings System (ALS)</a:t>
            </a:r>
          </a:p>
          <a:p>
            <a:r>
              <a:rPr lang="en-US" sz="2800" dirty="0">
                <a:solidFill>
                  <a:schemeClr val="tx1"/>
                </a:solidFill>
              </a:rPr>
              <a:t>Gulf States Marine Fisheries Commission (GSMFC)</a:t>
            </a:r>
          </a:p>
          <a:p>
            <a:r>
              <a:rPr lang="en-US" sz="2800" dirty="0"/>
              <a:t>Shrimp data is extracted from NOAA-SEFSC Gulf Shrimp System. </a:t>
            </a:r>
          </a:p>
          <a:p>
            <a:endParaRPr lang="en-US" sz="2800" dirty="0">
              <a:solidFill>
                <a:schemeClr val="tx1"/>
              </a:solidFill>
            </a:endParaRPr>
          </a:p>
          <a:p>
            <a:endParaRPr lang="en-US" dirty="0"/>
          </a:p>
        </p:txBody>
      </p:sp>
    </p:spTree>
    <p:extLst>
      <p:ext uri="{BB962C8B-B14F-4D97-AF65-F5344CB8AC3E}">
        <p14:creationId xmlns:p14="http://schemas.microsoft.com/office/powerpoint/2010/main" val="138230056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4">
            <a:extLst>
              <a:ext uri="{FF2B5EF4-FFF2-40B4-BE49-F238E27FC236}">
                <a16:creationId xmlns:a16="http://schemas.microsoft.com/office/drawing/2014/main" id="{F1F848AE-DF8F-4B41-9A39-F5A424908DD2}"/>
              </a:ext>
            </a:extLst>
          </p:cNvPr>
          <p:cNvSpPr txBox="1">
            <a:spLocks/>
          </p:cNvSpPr>
          <p:nvPr/>
        </p:nvSpPr>
        <p:spPr>
          <a:xfrm>
            <a:off x="504159" y="349488"/>
            <a:ext cx="5426826" cy="388833"/>
          </a:xfrm>
          <a:prstGeom prst="rect">
            <a:avLst/>
          </a:prstGeom>
        </p:spPr>
        <p:txBody>
          <a:bodyPr vert="horz" lIns="91440" tIns="45720" rIns="91440" bIns="45720" rtlCol="0" anchor="b">
            <a:noAutofit/>
          </a:bodyPr>
          <a:lstStyle>
            <a:lvl1pPr marL="0" indent="0" algn="l" defTabSz="457200" rtl="0" eaLnBrk="1" latinLnBrk="0" hangingPunct="1">
              <a:spcBef>
                <a:spcPts val="1000"/>
              </a:spcBef>
              <a:spcAft>
                <a:spcPts val="0"/>
              </a:spcAft>
              <a:buClr>
                <a:schemeClr val="accent1"/>
              </a:buClr>
              <a:buSzPct val="80000"/>
              <a:buFont typeface="Wingdings 3" charset="2"/>
              <a:buNone/>
              <a:defRPr sz="2400" b="0" i="0" kern="1200">
                <a:solidFill>
                  <a:schemeClr val="accent1"/>
                </a:solidFill>
                <a:latin typeface="+mj-lt"/>
                <a:ea typeface="+mj-ea"/>
                <a:cs typeface="+mj-cs"/>
              </a:defRPr>
            </a:lvl1pPr>
            <a:lvl2pPr marL="457200" indent="0" algn="l" defTabSz="457200" rtl="0" eaLnBrk="1" latinLnBrk="0" hangingPunct="1">
              <a:spcBef>
                <a:spcPts val="1000"/>
              </a:spcBef>
              <a:spcAft>
                <a:spcPts val="0"/>
              </a:spcAft>
              <a:buClr>
                <a:schemeClr val="accent1"/>
              </a:buClr>
              <a:buSzPct val="80000"/>
              <a:buFont typeface="Wingdings 3" charset="2"/>
              <a:buNone/>
              <a:defRPr sz="2000" b="1" i="0" kern="1200">
                <a:solidFill>
                  <a:schemeClr val="tx1"/>
                </a:solidFill>
                <a:latin typeface="+mj-lt"/>
                <a:ea typeface="+mj-ea"/>
                <a:cs typeface="+mj-cs"/>
              </a:defRPr>
            </a:lvl2pPr>
            <a:lvl3pPr marL="914400" indent="0" algn="l" defTabSz="457200" rtl="0" eaLnBrk="1" latinLnBrk="0" hangingPunct="1">
              <a:spcBef>
                <a:spcPts val="1000"/>
              </a:spcBef>
              <a:spcAft>
                <a:spcPts val="0"/>
              </a:spcAft>
              <a:buClr>
                <a:schemeClr val="accent1"/>
              </a:buClr>
              <a:buSzPct val="80000"/>
              <a:buFont typeface="Wingdings 3" charset="2"/>
              <a:buNone/>
              <a:defRPr sz="1800" b="1" i="0" kern="1200">
                <a:solidFill>
                  <a:schemeClr val="tx1"/>
                </a:solidFill>
                <a:latin typeface="+mj-lt"/>
                <a:ea typeface="+mj-ea"/>
                <a:cs typeface="+mj-cs"/>
              </a:defRPr>
            </a:lvl3pPr>
            <a:lvl4pPr marL="1371600" indent="0" algn="l" defTabSz="457200" rtl="0" eaLnBrk="1" latinLnBrk="0" hangingPunct="1">
              <a:spcBef>
                <a:spcPts val="1000"/>
              </a:spcBef>
              <a:spcAft>
                <a:spcPts val="0"/>
              </a:spcAft>
              <a:buClr>
                <a:schemeClr val="accent1"/>
              </a:buClr>
              <a:buSzPct val="80000"/>
              <a:buFont typeface="Wingdings 3" charset="2"/>
              <a:buNone/>
              <a:defRPr sz="1600" b="1" i="0" kern="1200">
                <a:solidFill>
                  <a:schemeClr val="tx1"/>
                </a:solidFill>
                <a:latin typeface="+mj-lt"/>
                <a:ea typeface="+mj-ea"/>
                <a:cs typeface="+mj-cs"/>
              </a:defRPr>
            </a:lvl4pPr>
            <a:lvl5pPr marL="1828800" indent="0" algn="l" defTabSz="457200" rtl="0" eaLnBrk="1" latinLnBrk="0" hangingPunct="1">
              <a:spcBef>
                <a:spcPts val="1000"/>
              </a:spcBef>
              <a:spcAft>
                <a:spcPts val="0"/>
              </a:spcAft>
              <a:buClr>
                <a:schemeClr val="accent1"/>
              </a:buClr>
              <a:buSzPct val="80000"/>
              <a:buFont typeface="Wingdings 3" charset="2"/>
              <a:buNone/>
              <a:defRPr sz="1600" b="1" i="0" kern="1200">
                <a:solidFill>
                  <a:schemeClr val="tx1"/>
                </a:solidFill>
                <a:latin typeface="+mj-lt"/>
                <a:ea typeface="+mj-ea"/>
                <a:cs typeface="+mj-cs"/>
              </a:defRPr>
            </a:lvl5pPr>
            <a:lvl6pPr marL="2286000" indent="0" algn="l" defTabSz="457200" rtl="0" eaLnBrk="1" latinLnBrk="0" hangingPunct="1">
              <a:spcBef>
                <a:spcPts val="1000"/>
              </a:spcBef>
              <a:spcAft>
                <a:spcPts val="0"/>
              </a:spcAft>
              <a:buClr>
                <a:schemeClr val="accent1"/>
              </a:buClr>
              <a:buSzPct val="80000"/>
              <a:buFont typeface="Wingdings 3" charset="2"/>
              <a:buNone/>
              <a:defRPr sz="1600" b="1" i="0" kern="1200">
                <a:solidFill>
                  <a:schemeClr val="tx1"/>
                </a:solidFill>
                <a:latin typeface="+mj-lt"/>
                <a:ea typeface="+mj-ea"/>
                <a:cs typeface="+mj-cs"/>
              </a:defRPr>
            </a:lvl6pPr>
            <a:lvl7pPr marL="2743200" indent="0" algn="l" defTabSz="457200" rtl="0" eaLnBrk="1" latinLnBrk="0" hangingPunct="1">
              <a:spcBef>
                <a:spcPts val="1000"/>
              </a:spcBef>
              <a:spcAft>
                <a:spcPts val="0"/>
              </a:spcAft>
              <a:buClr>
                <a:schemeClr val="accent1"/>
              </a:buClr>
              <a:buSzPct val="80000"/>
              <a:buFont typeface="Wingdings 3" charset="2"/>
              <a:buNone/>
              <a:defRPr sz="1600" b="1" i="0" kern="1200">
                <a:solidFill>
                  <a:schemeClr val="tx1"/>
                </a:solidFill>
                <a:latin typeface="+mj-lt"/>
                <a:ea typeface="+mj-ea"/>
                <a:cs typeface="+mj-cs"/>
              </a:defRPr>
            </a:lvl7pPr>
            <a:lvl8pPr marL="3200400" indent="0" algn="l" defTabSz="457200" rtl="0" eaLnBrk="1" latinLnBrk="0" hangingPunct="1">
              <a:spcBef>
                <a:spcPts val="1000"/>
              </a:spcBef>
              <a:spcAft>
                <a:spcPts val="0"/>
              </a:spcAft>
              <a:buClr>
                <a:schemeClr val="accent1"/>
              </a:buClr>
              <a:buSzPct val="80000"/>
              <a:buFont typeface="Wingdings 3" charset="2"/>
              <a:buNone/>
              <a:defRPr sz="1600" b="1" i="0" kern="1200">
                <a:solidFill>
                  <a:schemeClr val="tx1"/>
                </a:solidFill>
                <a:latin typeface="+mj-lt"/>
                <a:ea typeface="+mj-ea"/>
                <a:cs typeface="+mj-cs"/>
              </a:defRPr>
            </a:lvl8pPr>
            <a:lvl9pPr marL="3657600" indent="0" algn="l" defTabSz="457200" rtl="0" eaLnBrk="1" latinLnBrk="0" hangingPunct="1">
              <a:spcBef>
                <a:spcPts val="1000"/>
              </a:spcBef>
              <a:spcAft>
                <a:spcPts val="0"/>
              </a:spcAft>
              <a:buClr>
                <a:schemeClr val="accent1"/>
              </a:buClr>
              <a:buSzPct val="80000"/>
              <a:buFont typeface="Wingdings 3" charset="2"/>
              <a:buNone/>
              <a:defRPr sz="1600" b="1" i="0" kern="1200">
                <a:solidFill>
                  <a:schemeClr val="tx1"/>
                </a:solidFill>
                <a:latin typeface="+mj-lt"/>
                <a:ea typeface="+mj-ea"/>
                <a:cs typeface="+mj-cs"/>
              </a:defRPr>
            </a:lvl9pPr>
          </a:lstStyle>
          <a:p>
            <a:r>
              <a:rPr lang="en-US" b="1" dirty="0"/>
              <a:t>Cities that had a lot of major fluctuations</a:t>
            </a:r>
          </a:p>
        </p:txBody>
      </p:sp>
      <p:graphicFrame>
        <p:nvGraphicFramePr>
          <p:cNvPr id="5" name="Table 4">
            <a:extLst>
              <a:ext uri="{FF2B5EF4-FFF2-40B4-BE49-F238E27FC236}">
                <a16:creationId xmlns:a16="http://schemas.microsoft.com/office/drawing/2014/main" id="{48C85C9A-80B4-4351-B3E8-74F4784B5FE1}"/>
              </a:ext>
            </a:extLst>
          </p:cNvPr>
          <p:cNvGraphicFramePr>
            <a:graphicFrameLocks noGrp="1"/>
          </p:cNvGraphicFramePr>
          <p:nvPr>
            <p:extLst>
              <p:ext uri="{D42A27DB-BD31-4B8C-83A1-F6EECF244321}">
                <p14:modId xmlns:p14="http://schemas.microsoft.com/office/powerpoint/2010/main" val="3408311934"/>
              </p:ext>
            </p:extLst>
          </p:nvPr>
        </p:nvGraphicFramePr>
        <p:xfrm>
          <a:off x="504159" y="1021497"/>
          <a:ext cx="7282919" cy="4815006"/>
        </p:xfrm>
        <a:graphic>
          <a:graphicData uri="http://schemas.openxmlformats.org/drawingml/2006/table">
            <a:tbl>
              <a:tblPr>
                <a:tableStyleId>{5C22544A-7EE6-4342-B048-85BDC9FD1C3A}</a:tableStyleId>
              </a:tblPr>
              <a:tblGrid>
                <a:gridCol w="611958">
                  <a:extLst>
                    <a:ext uri="{9D8B030D-6E8A-4147-A177-3AD203B41FA5}">
                      <a16:colId xmlns:a16="http://schemas.microsoft.com/office/drawing/2014/main" val="275958859"/>
                    </a:ext>
                  </a:extLst>
                </a:gridCol>
                <a:gridCol w="644237">
                  <a:extLst>
                    <a:ext uri="{9D8B030D-6E8A-4147-A177-3AD203B41FA5}">
                      <a16:colId xmlns:a16="http://schemas.microsoft.com/office/drawing/2014/main" val="1372033543"/>
                    </a:ext>
                  </a:extLst>
                </a:gridCol>
                <a:gridCol w="1266460">
                  <a:extLst>
                    <a:ext uri="{9D8B030D-6E8A-4147-A177-3AD203B41FA5}">
                      <a16:colId xmlns:a16="http://schemas.microsoft.com/office/drawing/2014/main" val="4129633503"/>
                    </a:ext>
                  </a:extLst>
                </a:gridCol>
                <a:gridCol w="840885">
                  <a:extLst>
                    <a:ext uri="{9D8B030D-6E8A-4147-A177-3AD203B41FA5}">
                      <a16:colId xmlns:a16="http://schemas.microsoft.com/office/drawing/2014/main" val="2575189652"/>
                    </a:ext>
                  </a:extLst>
                </a:gridCol>
                <a:gridCol w="840885">
                  <a:extLst>
                    <a:ext uri="{9D8B030D-6E8A-4147-A177-3AD203B41FA5}">
                      <a16:colId xmlns:a16="http://schemas.microsoft.com/office/drawing/2014/main" val="2775023808"/>
                    </a:ext>
                  </a:extLst>
                </a:gridCol>
                <a:gridCol w="840885">
                  <a:extLst>
                    <a:ext uri="{9D8B030D-6E8A-4147-A177-3AD203B41FA5}">
                      <a16:colId xmlns:a16="http://schemas.microsoft.com/office/drawing/2014/main" val="3412864608"/>
                    </a:ext>
                  </a:extLst>
                </a:gridCol>
                <a:gridCol w="1396724">
                  <a:extLst>
                    <a:ext uri="{9D8B030D-6E8A-4147-A177-3AD203B41FA5}">
                      <a16:colId xmlns:a16="http://schemas.microsoft.com/office/drawing/2014/main" val="1863763211"/>
                    </a:ext>
                  </a:extLst>
                </a:gridCol>
                <a:gridCol w="840885">
                  <a:extLst>
                    <a:ext uri="{9D8B030D-6E8A-4147-A177-3AD203B41FA5}">
                      <a16:colId xmlns:a16="http://schemas.microsoft.com/office/drawing/2014/main" val="2285367567"/>
                    </a:ext>
                  </a:extLst>
                </a:gridCol>
              </a:tblGrid>
              <a:tr h="293221">
                <a:tc>
                  <a:txBody>
                    <a:bodyPr/>
                    <a:lstStyle/>
                    <a:p>
                      <a:pPr algn="l" fontAlgn="b"/>
                      <a:r>
                        <a:rPr lang="en-US" sz="900" u="none" strike="noStrike">
                          <a:effectLst/>
                        </a:rPr>
                        <a:t>landed_year</a:t>
                      </a:r>
                      <a:endParaRPr lang="en-US" sz="900" b="0" i="0" u="none" strike="noStrike">
                        <a:solidFill>
                          <a:srgbClr val="000000"/>
                        </a:solidFill>
                        <a:effectLst/>
                        <a:latin typeface="Calibri" panose="020F0502020204030204" pitchFamily="34" charset="0"/>
                      </a:endParaRPr>
                    </a:p>
                  </a:txBody>
                  <a:tcPr marL="8100" marR="8100" marT="8100" marB="0" anchor="b"/>
                </a:tc>
                <a:tc>
                  <a:txBody>
                    <a:bodyPr/>
                    <a:lstStyle/>
                    <a:p>
                      <a:pPr algn="l" fontAlgn="b"/>
                      <a:r>
                        <a:rPr lang="en-US" sz="900" u="none" strike="noStrike">
                          <a:effectLst/>
                        </a:rPr>
                        <a:t>dealer_state</a:t>
                      </a:r>
                      <a:endParaRPr lang="en-US" sz="900" b="0" i="0" u="none" strike="noStrike">
                        <a:solidFill>
                          <a:srgbClr val="000000"/>
                        </a:solidFill>
                        <a:effectLst/>
                        <a:latin typeface="Calibri" panose="020F0502020204030204" pitchFamily="34" charset="0"/>
                      </a:endParaRPr>
                    </a:p>
                  </a:txBody>
                  <a:tcPr marL="8100" marR="8100" marT="8100" marB="0" anchor="b"/>
                </a:tc>
                <a:tc>
                  <a:txBody>
                    <a:bodyPr/>
                    <a:lstStyle/>
                    <a:p>
                      <a:pPr algn="l" fontAlgn="b"/>
                      <a:r>
                        <a:rPr lang="en-US" sz="1200" u="none" strike="noStrike" dirty="0" err="1">
                          <a:effectLst/>
                        </a:rPr>
                        <a:t>dealer_city</a:t>
                      </a:r>
                      <a:endParaRPr lang="en-US" sz="1200" b="0" i="0" u="none" strike="noStrike" dirty="0">
                        <a:solidFill>
                          <a:srgbClr val="000000"/>
                        </a:solidFill>
                        <a:effectLst/>
                        <a:latin typeface="Calibri" panose="020F0502020204030204" pitchFamily="34" charset="0"/>
                      </a:endParaRPr>
                    </a:p>
                  </a:txBody>
                  <a:tcPr marL="8100" marR="8100" marT="8100" marB="0" anchor="b"/>
                </a:tc>
                <a:tc>
                  <a:txBody>
                    <a:bodyPr/>
                    <a:lstStyle/>
                    <a:p>
                      <a:pPr algn="l" fontAlgn="b"/>
                      <a:r>
                        <a:rPr lang="en-US" sz="900" u="none" strike="noStrike">
                          <a:effectLst/>
                        </a:rPr>
                        <a:t>total_live_lbs</a:t>
                      </a:r>
                      <a:endParaRPr lang="en-US" sz="900" b="0" i="0" u="none" strike="noStrike">
                        <a:solidFill>
                          <a:srgbClr val="000000"/>
                        </a:solidFill>
                        <a:effectLst/>
                        <a:latin typeface="Calibri" panose="020F0502020204030204" pitchFamily="34" charset="0"/>
                      </a:endParaRPr>
                    </a:p>
                  </a:txBody>
                  <a:tcPr marL="8100" marR="8100" marT="8100" marB="0" anchor="b"/>
                </a:tc>
                <a:tc>
                  <a:txBody>
                    <a:bodyPr/>
                    <a:lstStyle/>
                    <a:p>
                      <a:pPr algn="l" fontAlgn="b"/>
                      <a:r>
                        <a:rPr lang="en-US" sz="900" u="none" strike="noStrike">
                          <a:effectLst/>
                        </a:rPr>
                        <a:t>total_value</a:t>
                      </a:r>
                      <a:endParaRPr lang="en-US" sz="900" b="0" i="0" u="none" strike="noStrike">
                        <a:solidFill>
                          <a:srgbClr val="000000"/>
                        </a:solidFill>
                        <a:effectLst/>
                        <a:latin typeface="Calibri" panose="020F0502020204030204" pitchFamily="34" charset="0"/>
                      </a:endParaRPr>
                    </a:p>
                  </a:txBody>
                  <a:tcPr marL="8100" marR="8100" marT="8100" marB="0" anchor="b"/>
                </a:tc>
                <a:tc>
                  <a:txBody>
                    <a:bodyPr/>
                    <a:lstStyle/>
                    <a:p>
                      <a:pPr algn="l" fontAlgn="b"/>
                      <a:r>
                        <a:rPr lang="en-US" sz="900" u="none" strike="noStrike">
                          <a:effectLst/>
                        </a:rPr>
                        <a:t>total_adjusted_val</a:t>
                      </a:r>
                      <a:endParaRPr lang="en-US" sz="900" b="0" i="0" u="none" strike="noStrike">
                        <a:solidFill>
                          <a:srgbClr val="000000"/>
                        </a:solidFill>
                        <a:effectLst/>
                        <a:latin typeface="Calibri" panose="020F0502020204030204" pitchFamily="34" charset="0"/>
                      </a:endParaRPr>
                    </a:p>
                  </a:txBody>
                  <a:tcPr marL="8100" marR="8100" marT="8100" marB="0" anchor="b"/>
                </a:tc>
                <a:tc>
                  <a:txBody>
                    <a:bodyPr/>
                    <a:lstStyle/>
                    <a:p>
                      <a:pPr algn="l" fontAlgn="b"/>
                      <a:r>
                        <a:rPr lang="en-US" sz="900" u="none" strike="noStrike">
                          <a:effectLst/>
                        </a:rPr>
                        <a:t>perc_change_Val</a:t>
                      </a:r>
                      <a:endParaRPr lang="en-US" sz="900" b="1" i="0" u="none" strike="noStrike">
                        <a:solidFill>
                          <a:srgbClr val="000000"/>
                        </a:solidFill>
                        <a:effectLst/>
                        <a:latin typeface="Calibri" panose="020F0502020204030204" pitchFamily="34" charset="0"/>
                      </a:endParaRPr>
                    </a:p>
                  </a:txBody>
                  <a:tcPr marL="8100" marR="8100" marT="8100" marB="0" anchor="b"/>
                </a:tc>
                <a:tc>
                  <a:txBody>
                    <a:bodyPr/>
                    <a:lstStyle/>
                    <a:p>
                      <a:pPr algn="l" fontAlgn="b"/>
                      <a:r>
                        <a:rPr lang="en-US" sz="900" u="none" strike="noStrike">
                          <a:effectLst/>
                        </a:rPr>
                        <a:t>perc_change_lbs</a:t>
                      </a:r>
                      <a:endParaRPr lang="en-US" sz="900" b="0" i="0" u="none" strike="noStrike">
                        <a:solidFill>
                          <a:srgbClr val="000000"/>
                        </a:solidFill>
                        <a:effectLst/>
                        <a:latin typeface="Calibri" panose="020F0502020204030204" pitchFamily="34" charset="0"/>
                      </a:endParaRPr>
                    </a:p>
                  </a:txBody>
                  <a:tcPr marL="8100" marR="8100" marT="8100" marB="0" anchor="b"/>
                </a:tc>
                <a:extLst>
                  <a:ext uri="{0D108BD9-81ED-4DB2-BD59-A6C34878D82A}">
                    <a16:rowId xmlns:a16="http://schemas.microsoft.com/office/drawing/2014/main" val="3111279880"/>
                  </a:ext>
                </a:extLst>
              </a:tr>
              <a:tr h="162001">
                <a:tc>
                  <a:txBody>
                    <a:bodyPr/>
                    <a:lstStyle/>
                    <a:p>
                      <a:pPr algn="r" fontAlgn="b"/>
                      <a:r>
                        <a:rPr lang="en-US" sz="900" u="none" strike="noStrike">
                          <a:effectLst/>
                        </a:rPr>
                        <a:t>1987</a:t>
                      </a:r>
                      <a:endParaRPr lang="en-US" sz="900" b="0" i="0" u="none" strike="noStrike">
                        <a:solidFill>
                          <a:srgbClr val="000000"/>
                        </a:solidFill>
                        <a:effectLst/>
                        <a:latin typeface="Calibri" panose="020F0502020204030204" pitchFamily="34" charset="0"/>
                      </a:endParaRPr>
                    </a:p>
                  </a:txBody>
                  <a:tcPr marL="8100" marR="8100" marT="8100" marB="0" anchor="b"/>
                </a:tc>
                <a:tc>
                  <a:txBody>
                    <a:bodyPr/>
                    <a:lstStyle/>
                    <a:p>
                      <a:pPr algn="l" fontAlgn="b"/>
                      <a:r>
                        <a:rPr lang="en-US" sz="900" u="none" strike="noStrike">
                          <a:effectLst/>
                        </a:rPr>
                        <a:t>TX</a:t>
                      </a:r>
                      <a:endParaRPr lang="en-US" sz="900" b="0" i="0" u="none" strike="noStrike">
                        <a:solidFill>
                          <a:srgbClr val="000000"/>
                        </a:solidFill>
                        <a:effectLst/>
                        <a:latin typeface="Calibri" panose="020F0502020204030204" pitchFamily="34" charset="0"/>
                      </a:endParaRPr>
                    </a:p>
                  </a:txBody>
                  <a:tcPr marL="8100" marR="8100" marT="8100" marB="0" anchor="b"/>
                </a:tc>
                <a:tc>
                  <a:txBody>
                    <a:bodyPr/>
                    <a:lstStyle/>
                    <a:p>
                      <a:pPr algn="l" fontAlgn="b"/>
                      <a:r>
                        <a:rPr lang="en-US" sz="1200" u="none" strike="noStrike" dirty="0">
                          <a:effectLst/>
                        </a:rPr>
                        <a:t>FREEPORT</a:t>
                      </a:r>
                      <a:endParaRPr lang="en-US" sz="1200" b="0" i="0" u="none" strike="noStrike" dirty="0">
                        <a:solidFill>
                          <a:srgbClr val="000000"/>
                        </a:solidFill>
                        <a:effectLst/>
                        <a:latin typeface="Calibri" panose="020F0502020204030204" pitchFamily="34" charset="0"/>
                      </a:endParaRPr>
                    </a:p>
                  </a:txBody>
                  <a:tcPr marL="8100" marR="8100" marT="8100" marB="0" anchor="b"/>
                </a:tc>
                <a:tc>
                  <a:txBody>
                    <a:bodyPr/>
                    <a:lstStyle/>
                    <a:p>
                      <a:pPr algn="r" fontAlgn="b"/>
                      <a:r>
                        <a:rPr lang="en-US" sz="900" u="none" strike="noStrike">
                          <a:effectLst/>
                        </a:rPr>
                        <a:t>6774715</a:t>
                      </a:r>
                      <a:endParaRPr lang="en-US" sz="900" b="0" i="0" u="none" strike="noStrike">
                        <a:solidFill>
                          <a:srgbClr val="000000"/>
                        </a:solidFill>
                        <a:effectLst/>
                        <a:latin typeface="Calibri" panose="020F0502020204030204" pitchFamily="34" charset="0"/>
                      </a:endParaRPr>
                    </a:p>
                  </a:txBody>
                  <a:tcPr marL="8100" marR="8100" marT="8100" marB="0" anchor="b"/>
                </a:tc>
                <a:tc>
                  <a:txBody>
                    <a:bodyPr/>
                    <a:lstStyle/>
                    <a:p>
                      <a:pPr algn="r" fontAlgn="b"/>
                      <a:r>
                        <a:rPr lang="en-US" sz="900" u="none" strike="noStrike">
                          <a:effectLst/>
                        </a:rPr>
                        <a:t>16595687</a:t>
                      </a:r>
                      <a:endParaRPr lang="en-US" sz="900" b="0" i="0" u="none" strike="noStrike">
                        <a:solidFill>
                          <a:srgbClr val="000000"/>
                        </a:solidFill>
                        <a:effectLst/>
                        <a:latin typeface="Calibri" panose="020F0502020204030204" pitchFamily="34" charset="0"/>
                      </a:endParaRPr>
                    </a:p>
                  </a:txBody>
                  <a:tcPr marL="8100" marR="8100" marT="8100" marB="0" anchor="b"/>
                </a:tc>
                <a:tc>
                  <a:txBody>
                    <a:bodyPr/>
                    <a:lstStyle/>
                    <a:p>
                      <a:pPr algn="r" fontAlgn="b"/>
                      <a:r>
                        <a:rPr lang="en-US" sz="900" u="none" strike="noStrike">
                          <a:effectLst/>
                        </a:rPr>
                        <a:t>33122674</a:t>
                      </a:r>
                      <a:endParaRPr lang="en-US" sz="900" b="0" i="0" u="none" strike="noStrike">
                        <a:solidFill>
                          <a:srgbClr val="000000"/>
                        </a:solidFill>
                        <a:effectLst/>
                        <a:latin typeface="Calibri" panose="020F0502020204030204" pitchFamily="34" charset="0"/>
                      </a:endParaRPr>
                    </a:p>
                  </a:txBody>
                  <a:tcPr marL="8100" marR="8100" marT="8100" marB="0" anchor="b"/>
                </a:tc>
                <a:tc>
                  <a:txBody>
                    <a:bodyPr/>
                    <a:lstStyle/>
                    <a:p>
                      <a:pPr algn="r" fontAlgn="b"/>
                      <a:r>
                        <a:rPr lang="en-US" sz="900" u="none" strike="noStrike">
                          <a:effectLst/>
                        </a:rPr>
                        <a:t>4203285.03</a:t>
                      </a:r>
                      <a:endParaRPr lang="en-US" sz="900" b="1" i="0" u="none" strike="noStrike">
                        <a:solidFill>
                          <a:srgbClr val="000000"/>
                        </a:solidFill>
                        <a:effectLst/>
                        <a:latin typeface="Calibri" panose="020F0502020204030204" pitchFamily="34" charset="0"/>
                      </a:endParaRPr>
                    </a:p>
                  </a:txBody>
                  <a:tcPr marL="8100" marR="8100" marT="8100" marB="0" anchor="b"/>
                </a:tc>
                <a:tc>
                  <a:txBody>
                    <a:bodyPr/>
                    <a:lstStyle/>
                    <a:p>
                      <a:pPr algn="r" fontAlgn="b"/>
                      <a:r>
                        <a:rPr lang="en-US" sz="900" u="none" strike="noStrike">
                          <a:effectLst/>
                        </a:rPr>
                        <a:t>518240.86</a:t>
                      </a:r>
                      <a:endParaRPr lang="en-US" sz="900" b="0" i="0" u="none" strike="noStrike">
                        <a:solidFill>
                          <a:srgbClr val="000000"/>
                        </a:solidFill>
                        <a:effectLst/>
                        <a:latin typeface="Calibri" panose="020F0502020204030204" pitchFamily="34" charset="0"/>
                      </a:endParaRPr>
                    </a:p>
                  </a:txBody>
                  <a:tcPr marL="8100" marR="8100" marT="8100" marB="0" anchor="b"/>
                </a:tc>
                <a:extLst>
                  <a:ext uri="{0D108BD9-81ED-4DB2-BD59-A6C34878D82A}">
                    <a16:rowId xmlns:a16="http://schemas.microsoft.com/office/drawing/2014/main" val="1330647540"/>
                  </a:ext>
                </a:extLst>
              </a:tr>
              <a:tr h="162001">
                <a:tc>
                  <a:txBody>
                    <a:bodyPr/>
                    <a:lstStyle/>
                    <a:p>
                      <a:pPr algn="r" fontAlgn="b"/>
                      <a:r>
                        <a:rPr lang="en-US" sz="900" u="none" strike="noStrike">
                          <a:effectLst/>
                        </a:rPr>
                        <a:t>1986</a:t>
                      </a:r>
                      <a:endParaRPr lang="en-US" sz="900" b="0" i="0" u="none" strike="noStrike">
                        <a:solidFill>
                          <a:srgbClr val="000000"/>
                        </a:solidFill>
                        <a:effectLst/>
                        <a:latin typeface="Calibri" panose="020F0502020204030204" pitchFamily="34" charset="0"/>
                      </a:endParaRPr>
                    </a:p>
                  </a:txBody>
                  <a:tcPr marL="8100" marR="8100" marT="8100" marB="0" anchor="b"/>
                </a:tc>
                <a:tc>
                  <a:txBody>
                    <a:bodyPr/>
                    <a:lstStyle/>
                    <a:p>
                      <a:pPr algn="l" fontAlgn="b"/>
                      <a:r>
                        <a:rPr lang="en-US" sz="900" u="none" strike="noStrike">
                          <a:effectLst/>
                        </a:rPr>
                        <a:t>TX</a:t>
                      </a:r>
                      <a:endParaRPr lang="en-US" sz="900" b="0" i="0" u="none" strike="noStrike">
                        <a:solidFill>
                          <a:srgbClr val="000000"/>
                        </a:solidFill>
                        <a:effectLst/>
                        <a:latin typeface="Calibri" panose="020F0502020204030204" pitchFamily="34" charset="0"/>
                      </a:endParaRPr>
                    </a:p>
                  </a:txBody>
                  <a:tcPr marL="8100" marR="8100" marT="8100" marB="0" anchor="b"/>
                </a:tc>
                <a:tc>
                  <a:txBody>
                    <a:bodyPr/>
                    <a:lstStyle/>
                    <a:p>
                      <a:pPr algn="l" fontAlgn="b"/>
                      <a:r>
                        <a:rPr lang="en-US" sz="1200" u="none" strike="noStrike" dirty="0">
                          <a:effectLst/>
                        </a:rPr>
                        <a:t>FREEPORT</a:t>
                      </a:r>
                      <a:endParaRPr lang="en-US" sz="1200" b="0" i="0" u="none" strike="noStrike" dirty="0">
                        <a:solidFill>
                          <a:srgbClr val="000000"/>
                        </a:solidFill>
                        <a:effectLst/>
                        <a:latin typeface="Calibri" panose="020F0502020204030204" pitchFamily="34" charset="0"/>
                      </a:endParaRPr>
                    </a:p>
                  </a:txBody>
                  <a:tcPr marL="8100" marR="8100" marT="8100" marB="0" anchor="b"/>
                </a:tc>
                <a:tc>
                  <a:txBody>
                    <a:bodyPr/>
                    <a:lstStyle/>
                    <a:p>
                      <a:pPr algn="r" fontAlgn="b"/>
                      <a:r>
                        <a:rPr lang="en-US" sz="900" u="none" strike="noStrike">
                          <a:effectLst/>
                        </a:rPr>
                        <a:t>9372335</a:t>
                      </a:r>
                      <a:endParaRPr lang="en-US" sz="900" b="0" i="0" u="none" strike="noStrike">
                        <a:solidFill>
                          <a:srgbClr val="000000"/>
                        </a:solidFill>
                        <a:effectLst/>
                        <a:latin typeface="Calibri" panose="020F0502020204030204" pitchFamily="34" charset="0"/>
                      </a:endParaRPr>
                    </a:p>
                  </a:txBody>
                  <a:tcPr marL="8100" marR="8100" marT="8100" marB="0" anchor="b"/>
                </a:tc>
                <a:tc>
                  <a:txBody>
                    <a:bodyPr/>
                    <a:lstStyle/>
                    <a:p>
                      <a:pPr algn="r" fontAlgn="b"/>
                      <a:r>
                        <a:rPr lang="en-US" sz="900" u="none" strike="noStrike">
                          <a:effectLst/>
                        </a:rPr>
                        <a:t>25557288</a:t>
                      </a:r>
                      <a:endParaRPr lang="en-US" sz="900" b="0" i="0" u="none" strike="noStrike">
                        <a:solidFill>
                          <a:srgbClr val="000000"/>
                        </a:solidFill>
                        <a:effectLst/>
                        <a:latin typeface="Calibri" panose="020F0502020204030204" pitchFamily="34" charset="0"/>
                      </a:endParaRPr>
                    </a:p>
                  </a:txBody>
                  <a:tcPr marL="8100" marR="8100" marT="8100" marB="0" anchor="b"/>
                </a:tc>
                <a:tc>
                  <a:txBody>
                    <a:bodyPr/>
                    <a:lstStyle/>
                    <a:p>
                      <a:pPr algn="r" fontAlgn="b"/>
                      <a:r>
                        <a:rPr lang="en-US" sz="900" u="none" strike="noStrike">
                          <a:effectLst/>
                        </a:rPr>
                        <a:t>52270382</a:t>
                      </a:r>
                      <a:endParaRPr lang="en-US" sz="900" b="0" i="0" u="none" strike="noStrike">
                        <a:solidFill>
                          <a:srgbClr val="000000"/>
                        </a:solidFill>
                        <a:effectLst/>
                        <a:latin typeface="Calibri" panose="020F0502020204030204" pitchFamily="34" charset="0"/>
                      </a:endParaRPr>
                    </a:p>
                  </a:txBody>
                  <a:tcPr marL="8100" marR="8100" marT="8100" marB="0" anchor="b"/>
                </a:tc>
                <a:tc>
                  <a:txBody>
                    <a:bodyPr/>
                    <a:lstStyle/>
                    <a:p>
                      <a:pPr algn="r" fontAlgn="b"/>
                      <a:r>
                        <a:rPr lang="en-US" sz="900" u="none" strike="noStrike">
                          <a:effectLst/>
                        </a:rPr>
                        <a:t>2871899.01</a:t>
                      </a:r>
                      <a:endParaRPr lang="en-US" sz="900" b="1" i="0" u="none" strike="noStrike">
                        <a:solidFill>
                          <a:srgbClr val="000000"/>
                        </a:solidFill>
                        <a:effectLst/>
                        <a:latin typeface="Calibri" panose="020F0502020204030204" pitchFamily="34" charset="0"/>
                      </a:endParaRPr>
                    </a:p>
                  </a:txBody>
                  <a:tcPr marL="8100" marR="8100" marT="8100" marB="0" anchor="b"/>
                </a:tc>
                <a:tc>
                  <a:txBody>
                    <a:bodyPr/>
                    <a:lstStyle/>
                    <a:p>
                      <a:pPr algn="r" fontAlgn="b"/>
                      <a:r>
                        <a:rPr lang="en-US" sz="900" u="none" strike="noStrike">
                          <a:effectLst/>
                        </a:rPr>
                        <a:t>366579.77</a:t>
                      </a:r>
                      <a:endParaRPr lang="en-US" sz="900" b="0" i="0" u="none" strike="noStrike">
                        <a:solidFill>
                          <a:srgbClr val="000000"/>
                        </a:solidFill>
                        <a:effectLst/>
                        <a:latin typeface="Calibri" panose="020F0502020204030204" pitchFamily="34" charset="0"/>
                      </a:endParaRPr>
                    </a:p>
                  </a:txBody>
                  <a:tcPr marL="8100" marR="8100" marT="8100" marB="0" anchor="b"/>
                </a:tc>
                <a:extLst>
                  <a:ext uri="{0D108BD9-81ED-4DB2-BD59-A6C34878D82A}">
                    <a16:rowId xmlns:a16="http://schemas.microsoft.com/office/drawing/2014/main" val="2858829192"/>
                  </a:ext>
                </a:extLst>
              </a:tr>
              <a:tr h="162001">
                <a:tc>
                  <a:txBody>
                    <a:bodyPr/>
                    <a:lstStyle/>
                    <a:p>
                      <a:pPr algn="r" fontAlgn="b"/>
                      <a:r>
                        <a:rPr lang="en-US" sz="900" u="none" strike="noStrike">
                          <a:effectLst/>
                        </a:rPr>
                        <a:t>1979</a:t>
                      </a:r>
                      <a:endParaRPr lang="en-US" sz="900" b="0" i="0" u="none" strike="noStrike">
                        <a:solidFill>
                          <a:srgbClr val="000000"/>
                        </a:solidFill>
                        <a:effectLst/>
                        <a:latin typeface="Calibri" panose="020F0502020204030204" pitchFamily="34" charset="0"/>
                      </a:endParaRPr>
                    </a:p>
                  </a:txBody>
                  <a:tcPr marL="8100" marR="8100" marT="8100" marB="0" anchor="b"/>
                </a:tc>
                <a:tc>
                  <a:txBody>
                    <a:bodyPr/>
                    <a:lstStyle/>
                    <a:p>
                      <a:pPr algn="l" fontAlgn="b"/>
                      <a:r>
                        <a:rPr lang="en-US" sz="900" u="none" strike="noStrike">
                          <a:effectLst/>
                        </a:rPr>
                        <a:t>TX</a:t>
                      </a:r>
                      <a:endParaRPr lang="en-US" sz="900" b="0" i="0" u="none" strike="noStrike">
                        <a:solidFill>
                          <a:srgbClr val="000000"/>
                        </a:solidFill>
                        <a:effectLst/>
                        <a:latin typeface="Calibri" panose="020F0502020204030204" pitchFamily="34" charset="0"/>
                      </a:endParaRPr>
                    </a:p>
                  </a:txBody>
                  <a:tcPr marL="8100" marR="8100" marT="8100" marB="0" anchor="b"/>
                </a:tc>
                <a:tc>
                  <a:txBody>
                    <a:bodyPr/>
                    <a:lstStyle/>
                    <a:p>
                      <a:pPr algn="l" fontAlgn="b"/>
                      <a:r>
                        <a:rPr lang="en-US" sz="1200" u="none" strike="noStrike" dirty="0">
                          <a:effectLst/>
                        </a:rPr>
                        <a:t>FREEPORT</a:t>
                      </a:r>
                      <a:endParaRPr lang="en-US" sz="1200" b="0" i="0" u="none" strike="noStrike" dirty="0">
                        <a:solidFill>
                          <a:srgbClr val="000000"/>
                        </a:solidFill>
                        <a:effectLst/>
                        <a:latin typeface="Calibri" panose="020F0502020204030204" pitchFamily="34" charset="0"/>
                      </a:endParaRPr>
                    </a:p>
                  </a:txBody>
                  <a:tcPr marL="8100" marR="8100" marT="8100" marB="0" anchor="b"/>
                </a:tc>
                <a:tc>
                  <a:txBody>
                    <a:bodyPr/>
                    <a:lstStyle/>
                    <a:p>
                      <a:pPr algn="r" fontAlgn="b"/>
                      <a:r>
                        <a:rPr lang="en-US" sz="900" u="none" strike="noStrike">
                          <a:effectLst/>
                        </a:rPr>
                        <a:t>6089638</a:t>
                      </a:r>
                      <a:endParaRPr lang="en-US" sz="900" b="0" i="0" u="none" strike="noStrike">
                        <a:solidFill>
                          <a:srgbClr val="000000"/>
                        </a:solidFill>
                        <a:effectLst/>
                        <a:latin typeface="Calibri" panose="020F0502020204030204" pitchFamily="34" charset="0"/>
                      </a:endParaRPr>
                    </a:p>
                  </a:txBody>
                  <a:tcPr marL="8100" marR="8100" marT="8100" marB="0" anchor="b"/>
                </a:tc>
                <a:tc>
                  <a:txBody>
                    <a:bodyPr/>
                    <a:lstStyle/>
                    <a:p>
                      <a:pPr algn="r" fontAlgn="b"/>
                      <a:r>
                        <a:rPr lang="en-US" sz="900" u="none" strike="noStrike">
                          <a:effectLst/>
                        </a:rPr>
                        <a:t>15358800</a:t>
                      </a:r>
                      <a:endParaRPr lang="en-US" sz="900" b="0" i="0" u="none" strike="noStrike">
                        <a:solidFill>
                          <a:srgbClr val="000000"/>
                        </a:solidFill>
                        <a:effectLst/>
                        <a:latin typeface="Calibri" panose="020F0502020204030204" pitchFamily="34" charset="0"/>
                      </a:endParaRPr>
                    </a:p>
                  </a:txBody>
                  <a:tcPr marL="8100" marR="8100" marT="8100" marB="0" anchor="b"/>
                </a:tc>
                <a:tc>
                  <a:txBody>
                    <a:bodyPr/>
                    <a:lstStyle/>
                    <a:p>
                      <a:pPr algn="r" fontAlgn="b"/>
                      <a:r>
                        <a:rPr lang="en-US" sz="900" u="none" strike="noStrike">
                          <a:effectLst/>
                        </a:rPr>
                        <a:t>45103640</a:t>
                      </a:r>
                      <a:endParaRPr lang="en-US" sz="900" b="0" i="0" u="none" strike="noStrike">
                        <a:solidFill>
                          <a:srgbClr val="000000"/>
                        </a:solidFill>
                        <a:effectLst/>
                        <a:latin typeface="Calibri" panose="020F0502020204030204" pitchFamily="34" charset="0"/>
                      </a:endParaRPr>
                    </a:p>
                  </a:txBody>
                  <a:tcPr marL="8100" marR="8100" marT="8100" marB="0" anchor="b"/>
                </a:tc>
                <a:tc>
                  <a:txBody>
                    <a:bodyPr/>
                    <a:lstStyle/>
                    <a:p>
                      <a:pPr algn="r" fontAlgn="b"/>
                      <a:r>
                        <a:rPr lang="en-US" sz="900" u="none" strike="noStrike">
                          <a:effectLst/>
                        </a:rPr>
                        <a:t>1825958.3</a:t>
                      </a:r>
                      <a:endParaRPr lang="en-US" sz="900" b="1" i="0" u="none" strike="noStrike">
                        <a:solidFill>
                          <a:srgbClr val="000000"/>
                        </a:solidFill>
                        <a:effectLst/>
                        <a:latin typeface="Calibri" panose="020F0502020204030204" pitchFamily="34" charset="0"/>
                      </a:endParaRPr>
                    </a:p>
                  </a:txBody>
                  <a:tcPr marL="8100" marR="8100" marT="8100" marB="0" anchor="b"/>
                </a:tc>
                <a:tc>
                  <a:txBody>
                    <a:bodyPr/>
                    <a:lstStyle/>
                    <a:p>
                      <a:pPr algn="r" fontAlgn="b"/>
                      <a:r>
                        <a:rPr lang="en-US" sz="900" u="none" strike="noStrike">
                          <a:effectLst/>
                        </a:rPr>
                        <a:t>216458.96</a:t>
                      </a:r>
                      <a:endParaRPr lang="en-US" sz="900" b="0" i="0" u="none" strike="noStrike">
                        <a:solidFill>
                          <a:srgbClr val="000000"/>
                        </a:solidFill>
                        <a:effectLst/>
                        <a:latin typeface="Calibri" panose="020F0502020204030204" pitchFamily="34" charset="0"/>
                      </a:endParaRPr>
                    </a:p>
                  </a:txBody>
                  <a:tcPr marL="8100" marR="8100" marT="8100" marB="0" anchor="b"/>
                </a:tc>
                <a:extLst>
                  <a:ext uri="{0D108BD9-81ED-4DB2-BD59-A6C34878D82A}">
                    <a16:rowId xmlns:a16="http://schemas.microsoft.com/office/drawing/2014/main" val="691976754"/>
                  </a:ext>
                </a:extLst>
              </a:tr>
              <a:tr h="162001">
                <a:tc>
                  <a:txBody>
                    <a:bodyPr/>
                    <a:lstStyle/>
                    <a:p>
                      <a:pPr algn="r" fontAlgn="b"/>
                      <a:r>
                        <a:rPr lang="en-US" sz="900" u="none" strike="noStrike">
                          <a:effectLst/>
                        </a:rPr>
                        <a:t>1986</a:t>
                      </a:r>
                      <a:endParaRPr lang="en-US" sz="900" b="0" i="0" u="none" strike="noStrike">
                        <a:solidFill>
                          <a:srgbClr val="000000"/>
                        </a:solidFill>
                        <a:effectLst/>
                        <a:latin typeface="Calibri" panose="020F0502020204030204" pitchFamily="34" charset="0"/>
                      </a:endParaRPr>
                    </a:p>
                  </a:txBody>
                  <a:tcPr marL="8100" marR="8100" marT="8100" marB="0" anchor="b"/>
                </a:tc>
                <a:tc>
                  <a:txBody>
                    <a:bodyPr/>
                    <a:lstStyle/>
                    <a:p>
                      <a:pPr algn="l" fontAlgn="b"/>
                      <a:r>
                        <a:rPr lang="en-US" sz="900" u="none" strike="noStrike">
                          <a:effectLst/>
                        </a:rPr>
                        <a:t>FL</a:t>
                      </a:r>
                      <a:endParaRPr lang="en-US" sz="900" b="0" i="0" u="none" strike="noStrike">
                        <a:solidFill>
                          <a:srgbClr val="000000"/>
                        </a:solidFill>
                        <a:effectLst/>
                        <a:latin typeface="Calibri" panose="020F0502020204030204" pitchFamily="34" charset="0"/>
                      </a:endParaRPr>
                    </a:p>
                  </a:txBody>
                  <a:tcPr marL="8100" marR="8100" marT="8100" marB="0" anchor="b"/>
                </a:tc>
                <a:tc>
                  <a:txBody>
                    <a:bodyPr/>
                    <a:lstStyle/>
                    <a:p>
                      <a:pPr algn="l" fontAlgn="b"/>
                      <a:r>
                        <a:rPr lang="en-US" sz="1200" u="none" strike="noStrike" dirty="0">
                          <a:effectLst/>
                        </a:rPr>
                        <a:t>BOKEELIA</a:t>
                      </a:r>
                      <a:endParaRPr lang="en-US" sz="1200" b="0" i="0" u="none" strike="noStrike" dirty="0">
                        <a:solidFill>
                          <a:srgbClr val="000000"/>
                        </a:solidFill>
                        <a:effectLst/>
                        <a:latin typeface="Calibri" panose="020F0502020204030204" pitchFamily="34" charset="0"/>
                      </a:endParaRPr>
                    </a:p>
                  </a:txBody>
                  <a:tcPr marL="8100" marR="8100" marT="8100" marB="0" anchor="b"/>
                </a:tc>
                <a:tc>
                  <a:txBody>
                    <a:bodyPr/>
                    <a:lstStyle/>
                    <a:p>
                      <a:pPr algn="r" fontAlgn="b"/>
                      <a:r>
                        <a:rPr lang="en-US" sz="900" u="none" strike="noStrike">
                          <a:effectLst/>
                        </a:rPr>
                        <a:t>75305</a:t>
                      </a:r>
                      <a:endParaRPr lang="en-US" sz="900" b="0" i="0" u="none" strike="noStrike">
                        <a:solidFill>
                          <a:srgbClr val="000000"/>
                        </a:solidFill>
                        <a:effectLst/>
                        <a:latin typeface="Calibri" panose="020F0502020204030204" pitchFamily="34" charset="0"/>
                      </a:endParaRPr>
                    </a:p>
                  </a:txBody>
                  <a:tcPr marL="8100" marR="8100" marT="8100" marB="0" anchor="b"/>
                </a:tc>
                <a:tc>
                  <a:txBody>
                    <a:bodyPr/>
                    <a:lstStyle/>
                    <a:p>
                      <a:pPr algn="r" fontAlgn="b"/>
                      <a:r>
                        <a:rPr lang="en-US" sz="900" u="none" strike="noStrike">
                          <a:effectLst/>
                        </a:rPr>
                        <a:t>93375</a:t>
                      </a:r>
                      <a:endParaRPr lang="en-US" sz="900" b="0" i="0" u="none" strike="noStrike">
                        <a:solidFill>
                          <a:srgbClr val="000000"/>
                        </a:solidFill>
                        <a:effectLst/>
                        <a:latin typeface="Calibri" panose="020F0502020204030204" pitchFamily="34" charset="0"/>
                      </a:endParaRPr>
                    </a:p>
                  </a:txBody>
                  <a:tcPr marL="8100" marR="8100" marT="8100" marB="0" anchor="b"/>
                </a:tc>
                <a:tc>
                  <a:txBody>
                    <a:bodyPr/>
                    <a:lstStyle/>
                    <a:p>
                      <a:pPr algn="r" fontAlgn="b"/>
                      <a:r>
                        <a:rPr lang="en-US" sz="900" u="none" strike="noStrike">
                          <a:effectLst/>
                        </a:rPr>
                        <a:t>190971</a:t>
                      </a:r>
                      <a:endParaRPr lang="en-US" sz="900" b="0" i="0" u="none" strike="noStrike">
                        <a:solidFill>
                          <a:srgbClr val="000000"/>
                        </a:solidFill>
                        <a:effectLst/>
                        <a:latin typeface="Calibri" panose="020F0502020204030204" pitchFamily="34" charset="0"/>
                      </a:endParaRPr>
                    </a:p>
                  </a:txBody>
                  <a:tcPr marL="8100" marR="8100" marT="8100" marB="0" anchor="b"/>
                </a:tc>
                <a:tc>
                  <a:txBody>
                    <a:bodyPr/>
                    <a:lstStyle/>
                    <a:p>
                      <a:pPr algn="r" fontAlgn="b"/>
                      <a:r>
                        <a:rPr lang="en-US" sz="900" u="none" strike="noStrike">
                          <a:effectLst/>
                        </a:rPr>
                        <a:t>909285.71</a:t>
                      </a:r>
                      <a:endParaRPr lang="en-US" sz="900" b="1" i="0" u="none" strike="noStrike">
                        <a:solidFill>
                          <a:srgbClr val="000000"/>
                        </a:solidFill>
                        <a:effectLst/>
                        <a:latin typeface="Calibri" panose="020F0502020204030204" pitchFamily="34" charset="0"/>
                      </a:endParaRPr>
                    </a:p>
                  </a:txBody>
                  <a:tcPr marL="8100" marR="8100" marT="8100" marB="0" anchor="b"/>
                </a:tc>
                <a:tc>
                  <a:txBody>
                    <a:bodyPr/>
                    <a:lstStyle/>
                    <a:p>
                      <a:pPr algn="r" fontAlgn="b"/>
                      <a:r>
                        <a:rPr lang="en-US" sz="900" u="none" strike="noStrike">
                          <a:effectLst/>
                        </a:rPr>
                        <a:t>442870.59</a:t>
                      </a:r>
                      <a:endParaRPr lang="en-US" sz="900" b="0" i="0" u="none" strike="noStrike">
                        <a:solidFill>
                          <a:srgbClr val="000000"/>
                        </a:solidFill>
                        <a:effectLst/>
                        <a:latin typeface="Calibri" panose="020F0502020204030204" pitchFamily="34" charset="0"/>
                      </a:endParaRPr>
                    </a:p>
                  </a:txBody>
                  <a:tcPr marL="8100" marR="8100" marT="8100" marB="0" anchor="b"/>
                </a:tc>
                <a:extLst>
                  <a:ext uri="{0D108BD9-81ED-4DB2-BD59-A6C34878D82A}">
                    <a16:rowId xmlns:a16="http://schemas.microsoft.com/office/drawing/2014/main" val="3506254846"/>
                  </a:ext>
                </a:extLst>
              </a:tr>
              <a:tr h="162001">
                <a:tc>
                  <a:txBody>
                    <a:bodyPr/>
                    <a:lstStyle/>
                    <a:p>
                      <a:pPr algn="r" fontAlgn="b"/>
                      <a:r>
                        <a:rPr lang="en-US" sz="900" u="none" strike="noStrike">
                          <a:effectLst/>
                        </a:rPr>
                        <a:t>1978</a:t>
                      </a:r>
                      <a:endParaRPr lang="en-US" sz="900" b="0" i="0" u="none" strike="noStrike">
                        <a:solidFill>
                          <a:srgbClr val="000000"/>
                        </a:solidFill>
                        <a:effectLst/>
                        <a:latin typeface="Calibri" panose="020F0502020204030204" pitchFamily="34" charset="0"/>
                      </a:endParaRPr>
                    </a:p>
                  </a:txBody>
                  <a:tcPr marL="8100" marR="8100" marT="8100" marB="0" anchor="b"/>
                </a:tc>
                <a:tc>
                  <a:txBody>
                    <a:bodyPr/>
                    <a:lstStyle/>
                    <a:p>
                      <a:pPr algn="l" fontAlgn="b"/>
                      <a:r>
                        <a:rPr lang="en-US" sz="900" u="none" strike="noStrike">
                          <a:effectLst/>
                        </a:rPr>
                        <a:t>TX</a:t>
                      </a:r>
                      <a:endParaRPr lang="en-US" sz="900" b="0" i="0" u="none" strike="noStrike">
                        <a:solidFill>
                          <a:srgbClr val="000000"/>
                        </a:solidFill>
                        <a:effectLst/>
                        <a:latin typeface="Calibri" panose="020F0502020204030204" pitchFamily="34" charset="0"/>
                      </a:endParaRPr>
                    </a:p>
                  </a:txBody>
                  <a:tcPr marL="8100" marR="8100" marT="8100" marB="0" anchor="b"/>
                </a:tc>
                <a:tc>
                  <a:txBody>
                    <a:bodyPr/>
                    <a:lstStyle/>
                    <a:p>
                      <a:pPr algn="l" fontAlgn="b"/>
                      <a:r>
                        <a:rPr lang="en-US" sz="1200" u="none" strike="noStrike" dirty="0">
                          <a:effectLst/>
                        </a:rPr>
                        <a:t>FREEPORT</a:t>
                      </a:r>
                      <a:endParaRPr lang="en-US" sz="1200" b="0" i="0" u="none" strike="noStrike" dirty="0">
                        <a:solidFill>
                          <a:srgbClr val="000000"/>
                        </a:solidFill>
                        <a:effectLst/>
                        <a:latin typeface="Calibri" panose="020F0502020204030204" pitchFamily="34" charset="0"/>
                      </a:endParaRPr>
                    </a:p>
                  </a:txBody>
                  <a:tcPr marL="8100" marR="8100" marT="8100" marB="0" anchor="b"/>
                </a:tc>
                <a:tc>
                  <a:txBody>
                    <a:bodyPr/>
                    <a:lstStyle/>
                    <a:p>
                      <a:pPr algn="r" fontAlgn="b"/>
                      <a:r>
                        <a:rPr lang="en-US" sz="900" u="none" strike="noStrike">
                          <a:effectLst/>
                        </a:rPr>
                        <a:t>13025917</a:t>
                      </a:r>
                      <a:endParaRPr lang="en-US" sz="900" b="0" i="0" u="none" strike="noStrike">
                        <a:solidFill>
                          <a:srgbClr val="000000"/>
                        </a:solidFill>
                        <a:effectLst/>
                        <a:latin typeface="Calibri" panose="020F0502020204030204" pitchFamily="34" charset="0"/>
                      </a:endParaRPr>
                    </a:p>
                  </a:txBody>
                  <a:tcPr marL="8100" marR="8100" marT="8100" marB="0" anchor="b"/>
                </a:tc>
                <a:tc>
                  <a:txBody>
                    <a:bodyPr/>
                    <a:lstStyle/>
                    <a:p>
                      <a:pPr algn="r" fontAlgn="b"/>
                      <a:r>
                        <a:rPr lang="en-US" sz="900" u="none" strike="noStrike">
                          <a:effectLst/>
                        </a:rPr>
                        <a:t>23641028</a:t>
                      </a:r>
                      <a:endParaRPr lang="en-US" sz="900" b="0" i="0" u="none" strike="noStrike">
                        <a:solidFill>
                          <a:srgbClr val="000000"/>
                        </a:solidFill>
                        <a:effectLst/>
                        <a:latin typeface="Calibri" panose="020F0502020204030204" pitchFamily="34" charset="0"/>
                      </a:endParaRPr>
                    </a:p>
                  </a:txBody>
                  <a:tcPr marL="8100" marR="8100" marT="8100" marB="0" anchor="b"/>
                </a:tc>
                <a:tc>
                  <a:txBody>
                    <a:bodyPr/>
                    <a:lstStyle/>
                    <a:p>
                      <a:pPr algn="r" fontAlgn="b"/>
                      <a:r>
                        <a:rPr lang="en-US" sz="900" u="none" strike="noStrike">
                          <a:effectLst/>
                        </a:rPr>
                        <a:t>75185049</a:t>
                      </a:r>
                      <a:endParaRPr lang="en-US" sz="900" b="0" i="0" u="none" strike="noStrike">
                        <a:solidFill>
                          <a:srgbClr val="000000"/>
                        </a:solidFill>
                        <a:effectLst/>
                        <a:latin typeface="Calibri" panose="020F0502020204030204" pitchFamily="34" charset="0"/>
                      </a:endParaRPr>
                    </a:p>
                  </a:txBody>
                  <a:tcPr marL="8100" marR="8100" marT="8100" marB="0" anchor="b"/>
                </a:tc>
                <a:tc>
                  <a:txBody>
                    <a:bodyPr/>
                    <a:lstStyle/>
                    <a:p>
                      <a:pPr algn="r" fontAlgn="b"/>
                      <a:r>
                        <a:rPr lang="en-US" sz="900" u="none" strike="noStrike">
                          <a:effectLst/>
                        </a:rPr>
                        <a:t>894747.05</a:t>
                      </a:r>
                      <a:endParaRPr lang="en-US" sz="900" b="1" i="0" u="none" strike="noStrike">
                        <a:solidFill>
                          <a:srgbClr val="000000"/>
                        </a:solidFill>
                        <a:effectLst/>
                        <a:latin typeface="Calibri" panose="020F0502020204030204" pitchFamily="34" charset="0"/>
                      </a:endParaRPr>
                    </a:p>
                  </a:txBody>
                  <a:tcPr marL="8100" marR="8100" marT="8100" marB="0" anchor="b"/>
                </a:tc>
                <a:tc>
                  <a:txBody>
                    <a:bodyPr/>
                    <a:lstStyle/>
                    <a:p>
                      <a:pPr algn="r" fontAlgn="b"/>
                      <a:r>
                        <a:rPr lang="en-US" sz="900" u="none" strike="noStrike">
                          <a:effectLst/>
                        </a:rPr>
                        <a:t>370375.46</a:t>
                      </a:r>
                      <a:endParaRPr lang="en-US" sz="900" b="0" i="0" u="none" strike="noStrike">
                        <a:solidFill>
                          <a:srgbClr val="000000"/>
                        </a:solidFill>
                        <a:effectLst/>
                        <a:latin typeface="Calibri" panose="020F0502020204030204" pitchFamily="34" charset="0"/>
                      </a:endParaRPr>
                    </a:p>
                  </a:txBody>
                  <a:tcPr marL="8100" marR="8100" marT="8100" marB="0" anchor="b"/>
                </a:tc>
                <a:extLst>
                  <a:ext uri="{0D108BD9-81ED-4DB2-BD59-A6C34878D82A}">
                    <a16:rowId xmlns:a16="http://schemas.microsoft.com/office/drawing/2014/main" val="1683637013"/>
                  </a:ext>
                </a:extLst>
              </a:tr>
              <a:tr h="162001">
                <a:tc>
                  <a:txBody>
                    <a:bodyPr/>
                    <a:lstStyle/>
                    <a:p>
                      <a:pPr algn="r" fontAlgn="b"/>
                      <a:r>
                        <a:rPr lang="en-US" sz="900" u="none" strike="noStrike">
                          <a:effectLst/>
                        </a:rPr>
                        <a:t>2019</a:t>
                      </a:r>
                      <a:endParaRPr lang="en-US" sz="900" b="0" i="0" u="none" strike="noStrike">
                        <a:solidFill>
                          <a:srgbClr val="000000"/>
                        </a:solidFill>
                        <a:effectLst/>
                        <a:latin typeface="Calibri" panose="020F0502020204030204" pitchFamily="34" charset="0"/>
                      </a:endParaRPr>
                    </a:p>
                  </a:txBody>
                  <a:tcPr marL="8100" marR="8100" marT="8100" marB="0" anchor="b"/>
                </a:tc>
                <a:tc>
                  <a:txBody>
                    <a:bodyPr/>
                    <a:lstStyle/>
                    <a:p>
                      <a:pPr algn="l" fontAlgn="b"/>
                      <a:r>
                        <a:rPr lang="en-US" sz="900" u="none" strike="noStrike">
                          <a:effectLst/>
                        </a:rPr>
                        <a:t>AL</a:t>
                      </a:r>
                      <a:endParaRPr lang="en-US" sz="900" b="0" i="0" u="none" strike="noStrike">
                        <a:solidFill>
                          <a:srgbClr val="000000"/>
                        </a:solidFill>
                        <a:effectLst/>
                        <a:latin typeface="Calibri" panose="020F0502020204030204" pitchFamily="34" charset="0"/>
                      </a:endParaRPr>
                    </a:p>
                  </a:txBody>
                  <a:tcPr marL="8100" marR="8100" marT="8100" marB="0" anchor="b"/>
                </a:tc>
                <a:tc>
                  <a:txBody>
                    <a:bodyPr/>
                    <a:lstStyle/>
                    <a:p>
                      <a:pPr algn="l" fontAlgn="b"/>
                      <a:r>
                        <a:rPr lang="en-US" sz="1200" u="none" strike="noStrike" dirty="0">
                          <a:effectLst/>
                        </a:rPr>
                        <a:t>CODEN</a:t>
                      </a:r>
                      <a:endParaRPr lang="en-US" sz="1200" b="0" i="0" u="none" strike="noStrike" dirty="0">
                        <a:solidFill>
                          <a:srgbClr val="000000"/>
                        </a:solidFill>
                        <a:effectLst/>
                        <a:latin typeface="Calibri" panose="020F0502020204030204" pitchFamily="34" charset="0"/>
                      </a:endParaRPr>
                    </a:p>
                  </a:txBody>
                  <a:tcPr marL="8100" marR="8100" marT="8100" marB="0" anchor="b"/>
                </a:tc>
                <a:tc>
                  <a:txBody>
                    <a:bodyPr/>
                    <a:lstStyle/>
                    <a:p>
                      <a:pPr algn="r" fontAlgn="b"/>
                      <a:r>
                        <a:rPr lang="en-US" sz="900" u="none" strike="noStrike">
                          <a:effectLst/>
                        </a:rPr>
                        <a:t>2098980</a:t>
                      </a:r>
                      <a:endParaRPr lang="en-US" sz="900" b="0" i="0" u="none" strike="noStrike">
                        <a:solidFill>
                          <a:srgbClr val="000000"/>
                        </a:solidFill>
                        <a:effectLst/>
                        <a:latin typeface="Calibri" panose="020F0502020204030204" pitchFamily="34" charset="0"/>
                      </a:endParaRPr>
                    </a:p>
                  </a:txBody>
                  <a:tcPr marL="8100" marR="8100" marT="8100" marB="0" anchor="b"/>
                </a:tc>
                <a:tc>
                  <a:txBody>
                    <a:bodyPr/>
                    <a:lstStyle/>
                    <a:p>
                      <a:pPr algn="r" fontAlgn="b"/>
                      <a:r>
                        <a:rPr lang="en-US" sz="900" u="none" strike="noStrike">
                          <a:effectLst/>
                        </a:rPr>
                        <a:t>4144180</a:t>
                      </a:r>
                      <a:endParaRPr lang="en-US" sz="900" b="0" i="0" u="none" strike="noStrike">
                        <a:solidFill>
                          <a:srgbClr val="000000"/>
                        </a:solidFill>
                        <a:effectLst/>
                        <a:latin typeface="Calibri" panose="020F0502020204030204" pitchFamily="34" charset="0"/>
                      </a:endParaRPr>
                    </a:p>
                  </a:txBody>
                  <a:tcPr marL="8100" marR="8100" marT="8100" marB="0" anchor="b"/>
                </a:tc>
                <a:tc>
                  <a:txBody>
                    <a:bodyPr/>
                    <a:lstStyle/>
                    <a:p>
                      <a:pPr algn="r" fontAlgn="b"/>
                      <a:r>
                        <a:rPr lang="en-US" sz="900" u="none" strike="noStrike">
                          <a:effectLst/>
                        </a:rPr>
                        <a:t>4198272</a:t>
                      </a:r>
                      <a:endParaRPr lang="en-US" sz="900" b="0" i="0" u="none" strike="noStrike">
                        <a:solidFill>
                          <a:srgbClr val="000000"/>
                        </a:solidFill>
                        <a:effectLst/>
                        <a:latin typeface="Calibri" panose="020F0502020204030204" pitchFamily="34" charset="0"/>
                      </a:endParaRPr>
                    </a:p>
                  </a:txBody>
                  <a:tcPr marL="8100" marR="8100" marT="8100" marB="0" anchor="b"/>
                </a:tc>
                <a:tc>
                  <a:txBody>
                    <a:bodyPr/>
                    <a:lstStyle/>
                    <a:p>
                      <a:pPr algn="r" fontAlgn="b"/>
                      <a:r>
                        <a:rPr lang="en-US" sz="900" u="none" strike="noStrike">
                          <a:effectLst/>
                        </a:rPr>
                        <a:t>887483.93</a:t>
                      </a:r>
                      <a:endParaRPr lang="en-US" sz="900" b="1" i="0" u="none" strike="noStrike">
                        <a:solidFill>
                          <a:srgbClr val="000000"/>
                        </a:solidFill>
                        <a:effectLst/>
                        <a:latin typeface="Calibri" panose="020F0502020204030204" pitchFamily="34" charset="0"/>
                      </a:endParaRPr>
                    </a:p>
                  </a:txBody>
                  <a:tcPr marL="8100" marR="8100" marT="8100" marB="0" anchor="b"/>
                </a:tc>
                <a:tc>
                  <a:txBody>
                    <a:bodyPr/>
                    <a:lstStyle/>
                    <a:p>
                      <a:pPr algn="r" fontAlgn="b"/>
                      <a:r>
                        <a:rPr lang="en-US" sz="900" u="none" strike="noStrike">
                          <a:effectLst/>
                        </a:rPr>
                        <a:t>457194.12</a:t>
                      </a:r>
                      <a:endParaRPr lang="en-US" sz="900" b="0" i="0" u="none" strike="noStrike">
                        <a:solidFill>
                          <a:srgbClr val="000000"/>
                        </a:solidFill>
                        <a:effectLst/>
                        <a:latin typeface="Calibri" panose="020F0502020204030204" pitchFamily="34" charset="0"/>
                      </a:endParaRPr>
                    </a:p>
                  </a:txBody>
                  <a:tcPr marL="8100" marR="8100" marT="8100" marB="0" anchor="b"/>
                </a:tc>
                <a:extLst>
                  <a:ext uri="{0D108BD9-81ED-4DB2-BD59-A6C34878D82A}">
                    <a16:rowId xmlns:a16="http://schemas.microsoft.com/office/drawing/2014/main" val="2189957083"/>
                  </a:ext>
                </a:extLst>
              </a:tr>
              <a:tr h="293221">
                <a:tc>
                  <a:txBody>
                    <a:bodyPr/>
                    <a:lstStyle/>
                    <a:p>
                      <a:pPr algn="r" fontAlgn="b"/>
                      <a:r>
                        <a:rPr lang="en-US" sz="900" u="none" strike="noStrike">
                          <a:effectLst/>
                        </a:rPr>
                        <a:t>1988</a:t>
                      </a:r>
                      <a:endParaRPr lang="en-US" sz="900" b="0" i="0" u="none" strike="noStrike">
                        <a:solidFill>
                          <a:srgbClr val="000000"/>
                        </a:solidFill>
                        <a:effectLst/>
                        <a:latin typeface="Calibri" panose="020F0502020204030204" pitchFamily="34" charset="0"/>
                      </a:endParaRPr>
                    </a:p>
                  </a:txBody>
                  <a:tcPr marL="8100" marR="8100" marT="8100" marB="0" anchor="b"/>
                </a:tc>
                <a:tc>
                  <a:txBody>
                    <a:bodyPr/>
                    <a:lstStyle/>
                    <a:p>
                      <a:pPr algn="l" fontAlgn="b"/>
                      <a:r>
                        <a:rPr lang="en-US" sz="900" u="none" strike="noStrike">
                          <a:effectLst/>
                        </a:rPr>
                        <a:t>FL</a:t>
                      </a:r>
                      <a:endParaRPr lang="en-US" sz="900" b="0" i="0" u="none" strike="noStrike">
                        <a:solidFill>
                          <a:srgbClr val="000000"/>
                        </a:solidFill>
                        <a:effectLst/>
                        <a:latin typeface="Calibri" panose="020F0502020204030204" pitchFamily="34" charset="0"/>
                      </a:endParaRPr>
                    </a:p>
                  </a:txBody>
                  <a:tcPr marL="8100" marR="8100" marT="8100" marB="0" anchor="b"/>
                </a:tc>
                <a:tc>
                  <a:txBody>
                    <a:bodyPr/>
                    <a:lstStyle/>
                    <a:p>
                      <a:pPr algn="l" fontAlgn="b"/>
                      <a:r>
                        <a:rPr lang="en-US" sz="1200" u="none" strike="noStrike" dirty="0">
                          <a:effectLst/>
                        </a:rPr>
                        <a:t>STEINHATCHEE</a:t>
                      </a:r>
                      <a:endParaRPr lang="en-US" sz="1200" b="0" i="0" u="none" strike="noStrike" dirty="0">
                        <a:solidFill>
                          <a:srgbClr val="000000"/>
                        </a:solidFill>
                        <a:effectLst/>
                        <a:latin typeface="Calibri" panose="020F0502020204030204" pitchFamily="34" charset="0"/>
                      </a:endParaRPr>
                    </a:p>
                  </a:txBody>
                  <a:tcPr marL="8100" marR="8100" marT="8100" marB="0" anchor="b"/>
                </a:tc>
                <a:tc>
                  <a:txBody>
                    <a:bodyPr/>
                    <a:lstStyle/>
                    <a:p>
                      <a:pPr algn="r" fontAlgn="b"/>
                      <a:r>
                        <a:rPr lang="en-US" sz="900" u="none" strike="noStrike">
                          <a:effectLst/>
                        </a:rPr>
                        <a:t>603950</a:t>
                      </a:r>
                      <a:endParaRPr lang="en-US" sz="900" b="0" i="0" u="none" strike="noStrike">
                        <a:solidFill>
                          <a:srgbClr val="000000"/>
                        </a:solidFill>
                        <a:effectLst/>
                        <a:latin typeface="Calibri" panose="020F0502020204030204" pitchFamily="34" charset="0"/>
                      </a:endParaRPr>
                    </a:p>
                  </a:txBody>
                  <a:tcPr marL="8100" marR="8100" marT="8100" marB="0" anchor="b"/>
                </a:tc>
                <a:tc>
                  <a:txBody>
                    <a:bodyPr/>
                    <a:lstStyle/>
                    <a:p>
                      <a:pPr algn="r" fontAlgn="b"/>
                      <a:r>
                        <a:rPr lang="en-US" sz="900" u="none" strike="noStrike">
                          <a:effectLst/>
                        </a:rPr>
                        <a:t>627513</a:t>
                      </a:r>
                      <a:endParaRPr lang="en-US" sz="900" b="0" i="0" u="none" strike="noStrike">
                        <a:solidFill>
                          <a:srgbClr val="000000"/>
                        </a:solidFill>
                        <a:effectLst/>
                        <a:latin typeface="Calibri" panose="020F0502020204030204" pitchFamily="34" charset="0"/>
                      </a:endParaRPr>
                    </a:p>
                  </a:txBody>
                  <a:tcPr marL="8100" marR="8100" marT="8100" marB="0" anchor="b"/>
                </a:tc>
                <a:tc>
                  <a:txBody>
                    <a:bodyPr/>
                    <a:lstStyle/>
                    <a:p>
                      <a:pPr algn="r" fontAlgn="b"/>
                      <a:r>
                        <a:rPr lang="en-US" sz="900" u="none" strike="noStrike">
                          <a:effectLst/>
                        </a:rPr>
                        <a:t>1209755</a:t>
                      </a:r>
                      <a:endParaRPr lang="en-US" sz="900" b="0" i="0" u="none" strike="noStrike">
                        <a:solidFill>
                          <a:srgbClr val="000000"/>
                        </a:solidFill>
                        <a:effectLst/>
                        <a:latin typeface="Calibri" panose="020F0502020204030204" pitchFamily="34" charset="0"/>
                      </a:endParaRPr>
                    </a:p>
                  </a:txBody>
                  <a:tcPr marL="8100" marR="8100" marT="8100" marB="0" anchor="b"/>
                </a:tc>
                <a:tc>
                  <a:txBody>
                    <a:bodyPr/>
                    <a:lstStyle/>
                    <a:p>
                      <a:pPr algn="r" fontAlgn="b"/>
                      <a:r>
                        <a:rPr lang="en-US" sz="900" u="none" strike="noStrike">
                          <a:effectLst/>
                        </a:rPr>
                        <a:t>857882.27</a:t>
                      </a:r>
                      <a:endParaRPr lang="en-US" sz="900" b="1" i="0" u="none" strike="noStrike">
                        <a:solidFill>
                          <a:srgbClr val="000000"/>
                        </a:solidFill>
                        <a:effectLst/>
                        <a:latin typeface="Calibri" panose="020F0502020204030204" pitchFamily="34" charset="0"/>
                      </a:endParaRPr>
                    </a:p>
                  </a:txBody>
                  <a:tcPr marL="8100" marR="8100" marT="8100" marB="0" anchor="b"/>
                </a:tc>
                <a:tc>
                  <a:txBody>
                    <a:bodyPr/>
                    <a:lstStyle/>
                    <a:p>
                      <a:pPr algn="r" fontAlgn="b"/>
                      <a:r>
                        <a:rPr lang="en-US" sz="900" u="none" strike="noStrike">
                          <a:effectLst/>
                        </a:rPr>
                        <a:t>127.67</a:t>
                      </a:r>
                      <a:endParaRPr lang="en-US" sz="900" b="0" i="0" u="none" strike="noStrike">
                        <a:solidFill>
                          <a:srgbClr val="000000"/>
                        </a:solidFill>
                        <a:effectLst/>
                        <a:latin typeface="Calibri" panose="020F0502020204030204" pitchFamily="34" charset="0"/>
                      </a:endParaRPr>
                    </a:p>
                  </a:txBody>
                  <a:tcPr marL="8100" marR="8100" marT="8100" marB="0" anchor="b"/>
                </a:tc>
                <a:extLst>
                  <a:ext uri="{0D108BD9-81ED-4DB2-BD59-A6C34878D82A}">
                    <a16:rowId xmlns:a16="http://schemas.microsoft.com/office/drawing/2014/main" val="1676665883"/>
                  </a:ext>
                </a:extLst>
              </a:tr>
              <a:tr h="293221">
                <a:tc>
                  <a:txBody>
                    <a:bodyPr/>
                    <a:lstStyle/>
                    <a:p>
                      <a:pPr algn="r" fontAlgn="b"/>
                      <a:r>
                        <a:rPr lang="en-US" sz="900" u="none" strike="noStrike">
                          <a:effectLst/>
                        </a:rPr>
                        <a:t>1997</a:t>
                      </a:r>
                      <a:endParaRPr lang="en-US" sz="900" b="0" i="0" u="none" strike="noStrike">
                        <a:solidFill>
                          <a:srgbClr val="000000"/>
                        </a:solidFill>
                        <a:effectLst/>
                        <a:latin typeface="Calibri" panose="020F0502020204030204" pitchFamily="34" charset="0"/>
                      </a:endParaRPr>
                    </a:p>
                  </a:txBody>
                  <a:tcPr marL="8100" marR="8100" marT="8100" marB="0" anchor="b"/>
                </a:tc>
                <a:tc>
                  <a:txBody>
                    <a:bodyPr/>
                    <a:lstStyle/>
                    <a:p>
                      <a:pPr algn="l" fontAlgn="b"/>
                      <a:r>
                        <a:rPr lang="en-US" sz="900" u="none" strike="noStrike">
                          <a:effectLst/>
                        </a:rPr>
                        <a:t>LA</a:t>
                      </a:r>
                      <a:endParaRPr lang="en-US" sz="900" b="0" i="0" u="none" strike="noStrike">
                        <a:solidFill>
                          <a:srgbClr val="000000"/>
                        </a:solidFill>
                        <a:effectLst/>
                        <a:latin typeface="Calibri" panose="020F0502020204030204" pitchFamily="34" charset="0"/>
                      </a:endParaRPr>
                    </a:p>
                  </a:txBody>
                  <a:tcPr marL="8100" marR="8100" marT="8100" marB="0" anchor="b"/>
                </a:tc>
                <a:tc>
                  <a:txBody>
                    <a:bodyPr/>
                    <a:lstStyle/>
                    <a:p>
                      <a:pPr algn="l" fontAlgn="b"/>
                      <a:r>
                        <a:rPr lang="en-US" sz="1200" u="none" strike="noStrike" dirty="0">
                          <a:effectLst/>
                        </a:rPr>
                        <a:t>GRAND CHENIER</a:t>
                      </a:r>
                      <a:endParaRPr lang="en-US" sz="1200" b="0" i="0" u="none" strike="noStrike" dirty="0">
                        <a:solidFill>
                          <a:srgbClr val="000000"/>
                        </a:solidFill>
                        <a:effectLst/>
                        <a:latin typeface="Calibri" panose="020F0502020204030204" pitchFamily="34" charset="0"/>
                      </a:endParaRPr>
                    </a:p>
                  </a:txBody>
                  <a:tcPr marL="8100" marR="8100" marT="8100" marB="0" anchor="b"/>
                </a:tc>
                <a:tc>
                  <a:txBody>
                    <a:bodyPr/>
                    <a:lstStyle/>
                    <a:p>
                      <a:pPr algn="r" fontAlgn="b"/>
                      <a:r>
                        <a:rPr lang="en-US" sz="900" u="none" strike="noStrike">
                          <a:effectLst/>
                        </a:rPr>
                        <a:t>2163712</a:t>
                      </a:r>
                      <a:endParaRPr lang="en-US" sz="900" b="0" i="0" u="none" strike="noStrike">
                        <a:solidFill>
                          <a:srgbClr val="000000"/>
                        </a:solidFill>
                        <a:effectLst/>
                        <a:latin typeface="Calibri" panose="020F0502020204030204" pitchFamily="34" charset="0"/>
                      </a:endParaRPr>
                    </a:p>
                  </a:txBody>
                  <a:tcPr marL="8100" marR="8100" marT="8100" marB="0" anchor="b"/>
                </a:tc>
                <a:tc>
                  <a:txBody>
                    <a:bodyPr/>
                    <a:lstStyle/>
                    <a:p>
                      <a:pPr algn="r" fontAlgn="b"/>
                      <a:r>
                        <a:rPr lang="en-US" sz="900" u="none" strike="noStrike">
                          <a:effectLst/>
                        </a:rPr>
                        <a:t>6032167</a:t>
                      </a:r>
                      <a:endParaRPr lang="en-US" sz="900" b="0" i="0" u="none" strike="noStrike">
                        <a:solidFill>
                          <a:srgbClr val="000000"/>
                        </a:solidFill>
                        <a:effectLst/>
                        <a:latin typeface="Calibri" panose="020F0502020204030204" pitchFamily="34" charset="0"/>
                      </a:endParaRPr>
                    </a:p>
                  </a:txBody>
                  <a:tcPr marL="8100" marR="8100" marT="8100" marB="0" anchor="b"/>
                </a:tc>
                <a:tc>
                  <a:txBody>
                    <a:bodyPr/>
                    <a:lstStyle/>
                    <a:p>
                      <a:pPr algn="r" fontAlgn="b"/>
                      <a:r>
                        <a:rPr lang="en-US" sz="900" u="none" strike="noStrike">
                          <a:effectLst/>
                        </a:rPr>
                        <a:t>9225448</a:t>
                      </a:r>
                      <a:endParaRPr lang="en-US" sz="900" b="0" i="0" u="none" strike="noStrike">
                        <a:solidFill>
                          <a:srgbClr val="000000"/>
                        </a:solidFill>
                        <a:effectLst/>
                        <a:latin typeface="Calibri" panose="020F0502020204030204" pitchFamily="34" charset="0"/>
                      </a:endParaRPr>
                    </a:p>
                  </a:txBody>
                  <a:tcPr marL="8100" marR="8100" marT="8100" marB="0" anchor="b"/>
                </a:tc>
                <a:tc>
                  <a:txBody>
                    <a:bodyPr/>
                    <a:lstStyle/>
                    <a:p>
                      <a:pPr algn="r" fontAlgn="b"/>
                      <a:r>
                        <a:rPr lang="en-US" sz="900" u="none" strike="noStrike">
                          <a:effectLst/>
                        </a:rPr>
                        <a:t>770614.12</a:t>
                      </a:r>
                      <a:endParaRPr lang="en-US" sz="900" b="1" i="0" u="none" strike="noStrike">
                        <a:solidFill>
                          <a:srgbClr val="000000"/>
                        </a:solidFill>
                        <a:effectLst/>
                        <a:latin typeface="Calibri" panose="020F0502020204030204" pitchFamily="34" charset="0"/>
                      </a:endParaRPr>
                    </a:p>
                  </a:txBody>
                  <a:tcPr marL="8100" marR="8100" marT="8100" marB="0" anchor="b"/>
                </a:tc>
                <a:tc>
                  <a:txBody>
                    <a:bodyPr/>
                    <a:lstStyle/>
                    <a:p>
                      <a:pPr algn="r" fontAlgn="b"/>
                      <a:r>
                        <a:rPr lang="en-US" sz="900" u="none" strike="noStrike">
                          <a:effectLst/>
                        </a:rPr>
                        <a:t>234067.97</a:t>
                      </a:r>
                      <a:endParaRPr lang="en-US" sz="900" b="0" i="0" u="none" strike="noStrike">
                        <a:solidFill>
                          <a:srgbClr val="000000"/>
                        </a:solidFill>
                        <a:effectLst/>
                        <a:latin typeface="Calibri" panose="020F0502020204030204" pitchFamily="34" charset="0"/>
                      </a:endParaRPr>
                    </a:p>
                  </a:txBody>
                  <a:tcPr marL="8100" marR="8100" marT="8100" marB="0" anchor="b"/>
                </a:tc>
                <a:extLst>
                  <a:ext uri="{0D108BD9-81ED-4DB2-BD59-A6C34878D82A}">
                    <a16:rowId xmlns:a16="http://schemas.microsoft.com/office/drawing/2014/main" val="1045395615"/>
                  </a:ext>
                </a:extLst>
              </a:tr>
              <a:tr h="162001">
                <a:tc>
                  <a:txBody>
                    <a:bodyPr/>
                    <a:lstStyle/>
                    <a:p>
                      <a:pPr algn="r" fontAlgn="b"/>
                      <a:r>
                        <a:rPr lang="en-US" sz="900" u="none" strike="noStrike">
                          <a:effectLst/>
                        </a:rPr>
                        <a:t>1988</a:t>
                      </a:r>
                      <a:endParaRPr lang="en-US" sz="900" b="0" i="0" u="none" strike="noStrike">
                        <a:solidFill>
                          <a:srgbClr val="000000"/>
                        </a:solidFill>
                        <a:effectLst/>
                        <a:latin typeface="Calibri" panose="020F0502020204030204" pitchFamily="34" charset="0"/>
                      </a:endParaRPr>
                    </a:p>
                  </a:txBody>
                  <a:tcPr marL="8100" marR="8100" marT="8100" marB="0" anchor="b"/>
                </a:tc>
                <a:tc>
                  <a:txBody>
                    <a:bodyPr/>
                    <a:lstStyle/>
                    <a:p>
                      <a:pPr algn="l" fontAlgn="b"/>
                      <a:r>
                        <a:rPr lang="en-US" sz="900" u="none" strike="noStrike">
                          <a:effectLst/>
                        </a:rPr>
                        <a:t>FL</a:t>
                      </a:r>
                      <a:endParaRPr lang="en-US" sz="900" b="0" i="0" u="none" strike="noStrike">
                        <a:solidFill>
                          <a:srgbClr val="000000"/>
                        </a:solidFill>
                        <a:effectLst/>
                        <a:latin typeface="Calibri" panose="020F0502020204030204" pitchFamily="34" charset="0"/>
                      </a:endParaRPr>
                    </a:p>
                  </a:txBody>
                  <a:tcPr marL="8100" marR="8100" marT="8100" marB="0" anchor="b"/>
                </a:tc>
                <a:tc>
                  <a:txBody>
                    <a:bodyPr/>
                    <a:lstStyle/>
                    <a:p>
                      <a:pPr algn="l" fontAlgn="b"/>
                      <a:r>
                        <a:rPr lang="en-US" sz="1200" u="none" strike="noStrike" dirty="0">
                          <a:effectLst/>
                        </a:rPr>
                        <a:t>TAVERNIER</a:t>
                      </a:r>
                      <a:endParaRPr lang="en-US" sz="1200" b="0" i="0" u="none" strike="noStrike" dirty="0">
                        <a:solidFill>
                          <a:srgbClr val="000000"/>
                        </a:solidFill>
                        <a:effectLst/>
                        <a:latin typeface="Calibri" panose="020F0502020204030204" pitchFamily="34" charset="0"/>
                      </a:endParaRPr>
                    </a:p>
                  </a:txBody>
                  <a:tcPr marL="8100" marR="8100" marT="8100" marB="0" anchor="b"/>
                </a:tc>
                <a:tc>
                  <a:txBody>
                    <a:bodyPr/>
                    <a:lstStyle/>
                    <a:p>
                      <a:pPr algn="r" fontAlgn="b"/>
                      <a:r>
                        <a:rPr lang="en-US" sz="900" u="none" strike="noStrike">
                          <a:effectLst/>
                        </a:rPr>
                        <a:t>317660</a:t>
                      </a:r>
                      <a:endParaRPr lang="en-US" sz="900" b="0" i="0" u="none" strike="noStrike">
                        <a:solidFill>
                          <a:srgbClr val="000000"/>
                        </a:solidFill>
                        <a:effectLst/>
                        <a:latin typeface="Calibri" panose="020F0502020204030204" pitchFamily="34" charset="0"/>
                      </a:endParaRPr>
                    </a:p>
                  </a:txBody>
                  <a:tcPr marL="8100" marR="8100" marT="8100" marB="0" anchor="b"/>
                </a:tc>
                <a:tc>
                  <a:txBody>
                    <a:bodyPr/>
                    <a:lstStyle/>
                    <a:p>
                      <a:pPr algn="r" fontAlgn="b"/>
                      <a:r>
                        <a:rPr lang="en-US" sz="900" u="none" strike="noStrike">
                          <a:effectLst/>
                        </a:rPr>
                        <a:t>823969</a:t>
                      </a:r>
                      <a:endParaRPr lang="en-US" sz="900" b="0" i="0" u="none" strike="noStrike">
                        <a:solidFill>
                          <a:srgbClr val="000000"/>
                        </a:solidFill>
                        <a:effectLst/>
                        <a:latin typeface="Calibri" panose="020F0502020204030204" pitchFamily="34" charset="0"/>
                      </a:endParaRPr>
                    </a:p>
                  </a:txBody>
                  <a:tcPr marL="8100" marR="8100" marT="8100" marB="0" anchor="b"/>
                </a:tc>
                <a:tc>
                  <a:txBody>
                    <a:bodyPr/>
                    <a:lstStyle/>
                    <a:p>
                      <a:pPr algn="r" fontAlgn="b"/>
                      <a:r>
                        <a:rPr lang="en-US" sz="900" u="none" strike="noStrike">
                          <a:effectLst/>
                        </a:rPr>
                        <a:t>1588495</a:t>
                      </a:r>
                      <a:endParaRPr lang="en-US" sz="900" b="0" i="0" u="none" strike="noStrike">
                        <a:solidFill>
                          <a:srgbClr val="000000"/>
                        </a:solidFill>
                        <a:effectLst/>
                        <a:latin typeface="Calibri" panose="020F0502020204030204" pitchFamily="34" charset="0"/>
                      </a:endParaRPr>
                    </a:p>
                  </a:txBody>
                  <a:tcPr marL="8100" marR="8100" marT="8100" marB="0" anchor="b"/>
                </a:tc>
                <a:tc>
                  <a:txBody>
                    <a:bodyPr/>
                    <a:lstStyle/>
                    <a:p>
                      <a:pPr algn="r" fontAlgn="b"/>
                      <a:r>
                        <a:rPr lang="en-US" sz="900" u="none" strike="noStrike">
                          <a:effectLst/>
                        </a:rPr>
                        <a:t>645629.67</a:t>
                      </a:r>
                      <a:endParaRPr lang="en-US" sz="900" b="1" i="0" u="none" strike="noStrike">
                        <a:solidFill>
                          <a:srgbClr val="000000"/>
                        </a:solidFill>
                        <a:effectLst/>
                        <a:latin typeface="Calibri" panose="020F0502020204030204" pitchFamily="34" charset="0"/>
                      </a:endParaRPr>
                    </a:p>
                  </a:txBody>
                  <a:tcPr marL="8100" marR="8100" marT="8100" marB="0" anchor="b"/>
                </a:tc>
                <a:tc>
                  <a:txBody>
                    <a:bodyPr/>
                    <a:lstStyle/>
                    <a:p>
                      <a:pPr algn="r" fontAlgn="b"/>
                      <a:r>
                        <a:rPr lang="en-US" sz="900" u="none" strike="noStrike">
                          <a:effectLst/>
                        </a:rPr>
                        <a:t>296.81</a:t>
                      </a:r>
                      <a:endParaRPr lang="en-US" sz="900" b="0" i="0" u="none" strike="noStrike">
                        <a:solidFill>
                          <a:srgbClr val="000000"/>
                        </a:solidFill>
                        <a:effectLst/>
                        <a:latin typeface="Calibri" panose="020F0502020204030204" pitchFamily="34" charset="0"/>
                      </a:endParaRPr>
                    </a:p>
                  </a:txBody>
                  <a:tcPr marL="8100" marR="8100" marT="8100" marB="0" anchor="b"/>
                </a:tc>
                <a:extLst>
                  <a:ext uri="{0D108BD9-81ED-4DB2-BD59-A6C34878D82A}">
                    <a16:rowId xmlns:a16="http://schemas.microsoft.com/office/drawing/2014/main" val="1286616278"/>
                  </a:ext>
                </a:extLst>
              </a:tr>
              <a:tr h="162001">
                <a:tc>
                  <a:txBody>
                    <a:bodyPr/>
                    <a:lstStyle/>
                    <a:p>
                      <a:pPr algn="r" fontAlgn="b"/>
                      <a:r>
                        <a:rPr lang="en-US" sz="900" u="none" strike="noStrike">
                          <a:effectLst/>
                        </a:rPr>
                        <a:t>2012</a:t>
                      </a:r>
                      <a:endParaRPr lang="en-US" sz="900" b="0" i="0" u="none" strike="noStrike">
                        <a:solidFill>
                          <a:srgbClr val="000000"/>
                        </a:solidFill>
                        <a:effectLst/>
                        <a:latin typeface="Calibri" panose="020F0502020204030204" pitchFamily="34" charset="0"/>
                      </a:endParaRPr>
                    </a:p>
                  </a:txBody>
                  <a:tcPr marL="8100" marR="8100" marT="8100" marB="0" anchor="b"/>
                </a:tc>
                <a:tc>
                  <a:txBody>
                    <a:bodyPr/>
                    <a:lstStyle/>
                    <a:p>
                      <a:pPr algn="l" fontAlgn="b"/>
                      <a:r>
                        <a:rPr lang="en-US" sz="900" u="none" strike="noStrike">
                          <a:effectLst/>
                        </a:rPr>
                        <a:t>FL</a:t>
                      </a:r>
                      <a:endParaRPr lang="en-US" sz="900" b="0" i="0" u="none" strike="noStrike">
                        <a:solidFill>
                          <a:srgbClr val="000000"/>
                        </a:solidFill>
                        <a:effectLst/>
                        <a:latin typeface="Calibri" panose="020F0502020204030204" pitchFamily="34" charset="0"/>
                      </a:endParaRPr>
                    </a:p>
                  </a:txBody>
                  <a:tcPr marL="8100" marR="8100" marT="8100" marB="0" anchor="b"/>
                </a:tc>
                <a:tc>
                  <a:txBody>
                    <a:bodyPr/>
                    <a:lstStyle/>
                    <a:p>
                      <a:pPr algn="l" fontAlgn="b"/>
                      <a:r>
                        <a:rPr lang="en-US" sz="1200" u="none" strike="noStrike" dirty="0">
                          <a:effectLst/>
                        </a:rPr>
                        <a:t>ORLANDO</a:t>
                      </a:r>
                      <a:endParaRPr lang="en-US" sz="1200" b="0" i="0" u="none" strike="noStrike" dirty="0">
                        <a:solidFill>
                          <a:srgbClr val="000000"/>
                        </a:solidFill>
                        <a:effectLst/>
                        <a:latin typeface="Calibri" panose="020F0502020204030204" pitchFamily="34" charset="0"/>
                      </a:endParaRPr>
                    </a:p>
                  </a:txBody>
                  <a:tcPr marL="8100" marR="8100" marT="8100" marB="0" anchor="b"/>
                </a:tc>
                <a:tc>
                  <a:txBody>
                    <a:bodyPr/>
                    <a:lstStyle/>
                    <a:p>
                      <a:pPr algn="r" fontAlgn="b"/>
                      <a:r>
                        <a:rPr lang="en-US" sz="900" u="none" strike="noStrike">
                          <a:effectLst/>
                        </a:rPr>
                        <a:t>359097</a:t>
                      </a:r>
                      <a:endParaRPr lang="en-US" sz="900" b="0" i="0" u="none" strike="noStrike">
                        <a:solidFill>
                          <a:srgbClr val="000000"/>
                        </a:solidFill>
                        <a:effectLst/>
                        <a:latin typeface="Calibri" panose="020F0502020204030204" pitchFamily="34" charset="0"/>
                      </a:endParaRPr>
                    </a:p>
                  </a:txBody>
                  <a:tcPr marL="8100" marR="8100" marT="8100" marB="0" anchor="b"/>
                </a:tc>
                <a:tc>
                  <a:txBody>
                    <a:bodyPr/>
                    <a:lstStyle/>
                    <a:p>
                      <a:pPr algn="r" fontAlgn="b"/>
                      <a:r>
                        <a:rPr lang="en-US" sz="900" u="none" strike="noStrike">
                          <a:effectLst/>
                        </a:rPr>
                        <a:t>1972929</a:t>
                      </a:r>
                      <a:endParaRPr lang="en-US" sz="900" b="0" i="0" u="none" strike="noStrike">
                        <a:solidFill>
                          <a:srgbClr val="000000"/>
                        </a:solidFill>
                        <a:effectLst/>
                        <a:latin typeface="Calibri" panose="020F0502020204030204" pitchFamily="34" charset="0"/>
                      </a:endParaRPr>
                    </a:p>
                  </a:txBody>
                  <a:tcPr marL="8100" marR="8100" marT="8100" marB="0" anchor="b"/>
                </a:tc>
                <a:tc>
                  <a:txBody>
                    <a:bodyPr/>
                    <a:lstStyle/>
                    <a:p>
                      <a:pPr algn="r" fontAlgn="b"/>
                      <a:r>
                        <a:rPr lang="en-US" sz="900" u="none" strike="noStrike">
                          <a:effectLst/>
                        </a:rPr>
                        <a:t>2244877</a:t>
                      </a:r>
                      <a:endParaRPr lang="en-US" sz="900" b="0" i="0" u="none" strike="noStrike">
                        <a:solidFill>
                          <a:srgbClr val="000000"/>
                        </a:solidFill>
                        <a:effectLst/>
                        <a:latin typeface="Calibri" panose="020F0502020204030204" pitchFamily="34" charset="0"/>
                      </a:endParaRPr>
                    </a:p>
                  </a:txBody>
                  <a:tcPr marL="8100" marR="8100" marT="8100" marB="0" anchor="b"/>
                </a:tc>
                <a:tc>
                  <a:txBody>
                    <a:bodyPr/>
                    <a:lstStyle/>
                    <a:p>
                      <a:pPr algn="r" fontAlgn="b"/>
                      <a:r>
                        <a:rPr lang="en-US" sz="900" u="none" strike="noStrike">
                          <a:effectLst/>
                        </a:rPr>
                        <a:t>604988.14</a:t>
                      </a:r>
                      <a:endParaRPr lang="en-US" sz="900" b="1" i="0" u="none" strike="noStrike">
                        <a:solidFill>
                          <a:srgbClr val="000000"/>
                        </a:solidFill>
                        <a:effectLst/>
                        <a:latin typeface="Calibri" panose="020F0502020204030204" pitchFamily="34" charset="0"/>
                      </a:endParaRPr>
                    </a:p>
                  </a:txBody>
                  <a:tcPr marL="8100" marR="8100" marT="8100" marB="0" anchor="b"/>
                </a:tc>
                <a:tc>
                  <a:txBody>
                    <a:bodyPr/>
                    <a:lstStyle/>
                    <a:p>
                      <a:pPr algn="r" fontAlgn="b"/>
                      <a:r>
                        <a:rPr lang="en-US" sz="900" u="none" strike="noStrike">
                          <a:effectLst/>
                        </a:rPr>
                        <a:t>317684.96</a:t>
                      </a:r>
                      <a:endParaRPr lang="en-US" sz="900" b="0" i="0" u="none" strike="noStrike">
                        <a:solidFill>
                          <a:srgbClr val="000000"/>
                        </a:solidFill>
                        <a:effectLst/>
                        <a:latin typeface="Calibri" panose="020F0502020204030204" pitchFamily="34" charset="0"/>
                      </a:endParaRPr>
                    </a:p>
                  </a:txBody>
                  <a:tcPr marL="8100" marR="8100" marT="8100" marB="0" anchor="b"/>
                </a:tc>
                <a:extLst>
                  <a:ext uri="{0D108BD9-81ED-4DB2-BD59-A6C34878D82A}">
                    <a16:rowId xmlns:a16="http://schemas.microsoft.com/office/drawing/2014/main" val="2685256280"/>
                  </a:ext>
                </a:extLst>
              </a:tr>
              <a:tr h="293221">
                <a:tc>
                  <a:txBody>
                    <a:bodyPr/>
                    <a:lstStyle/>
                    <a:p>
                      <a:pPr algn="r" fontAlgn="b"/>
                      <a:r>
                        <a:rPr lang="en-US" sz="900" u="none" strike="noStrike">
                          <a:effectLst/>
                        </a:rPr>
                        <a:t>2004</a:t>
                      </a:r>
                      <a:endParaRPr lang="en-US" sz="900" b="0" i="0" u="none" strike="noStrike">
                        <a:solidFill>
                          <a:srgbClr val="000000"/>
                        </a:solidFill>
                        <a:effectLst/>
                        <a:latin typeface="Calibri" panose="020F0502020204030204" pitchFamily="34" charset="0"/>
                      </a:endParaRPr>
                    </a:p>
                  </a:txBody>
                  <a:tcPr marL="8100" marR="8100" marT="8100" marB="0" anchor="b"/>
                </a:tc>
                <a:tc>
                  <a:txBody>
                    <a:bodyPr/>
                    <a:lstStyle/>
                    <a:p>
                      <a:pPr algn="l" fontAlgn="b"/>
                      <a:r>
                        <a:rPr lang="en-US" sz="900" u="none" strike="noStrike">
                          <a:effectLst/>
                        </a:rPr>
                        <a:t>FL</a:t>
                      </a:r>
                      <a:endParaRPr lang="en-US" sz="900" b="0" i="0" u="none" strike="noStrike">
                        <a:solidFill>
                          <a:srgbClr val="000000"/>
                        </a:solidFill>
                        <a:effectLst/>
                        <a:latin typeface="Calibri" panose="020F0502020204030204" pitchFamily="34" charset="0"/>
                      </a:endParaRPr>
                    </a:p>
                  </a:txBody>
                  <a:tcPr marL="8100" marR="8100" marT="8100" marB="0" anchor="b"/>
                </a:tc>
                <a:tc>
                  <a:txBody>
                    <a:bodyPr/>
                    <a:lstStyle/>
                    <a:p>
                      <a:pPr algn="l" fontAlgn="b"/>
                      <a:r>
                        <a:rPr lang="en-US" sz="1200" u="none" strike="noStrike" dirty="0">
                          <a:effectLst/>
                        </a:rPr>
                        <a:t>PORT RICHEY</a:t>
                      </a:r>
                      <a:endParaRPr lang="en-US" sz="1200" b="0" i="0" u="none" strike="noStrike" dirty="0">
                        <a:solidFill>
                          <a:srgbClr val="000000"/>
                        </a:solidFill>
                        <a:effectLst/>
                        <a:latin typeface="Calibri" panose="020F0502020204030204" pitchFamily="34" charset="0"/>
                      </a:endParaRPr>
                    </a:p>
                  </a:txBody>
                  <a:tcPr marL="8100" marR="8100" marT="8100" marB="0" anchor="b"/>
                </a:tc>
                <a:tc>
                  <a:txBody>
                    <a:bodyPr/>
                    <a:lstStyle/>
                    <a:p>
                      <a:pPr algn="r" fontAlgn="b"/>
                      <a:r>
                        <a:rPr lang="en-US" sz="900" u="none" strike="noStrike">
                          <a:effectLst/>
                        </a:rPr>
                        <a:t>41518</a:t>
                      </a:r>
                      <a:endParaRPr lang="en-US" sz="900" b="0" i="0" u="none" strike="noStrike">
                        <a:solidFill>
                          <a:srgbClr val="000000"/>
                        </a:solidFill>
                        <a:effectLst/>
                        <a:latin typeface="Calibri" panose="020F0502020204030204" pitchFamily="34" charset="0"/>
                      </a:endParaRPr>
                    </a:p>
                  </a:txBody>
                  <a:tcPr marL="8100" marR="8100" marT="8100" marB="0" anchor="b"/>
                </a:tc>
                <a:tc>
                  <a:txBody>
                    <a:bodyPr/>
                    <a:lstStyle/>
                    <a:p>
                      <a:pPr algn="r" fontAlgn="b"/>
                      <a:r>
                        <a:rPr lang="en-US" sz="900" u="none" strike="noStrike">
                          <a:effectLst/>
                        </a:rPr>
                        <a:t>43226</a:t>
                      </a:r>
                      <a:endParaRPr lang="en-US" sz="900" b="0" i="0" u="none" strike="noStrike">
                        <a:solidFill>
                          <a:srgbClr val="000000"/>
                        </a:solidFill>
                        <a:effectLst/>
                        <a:latin typeface="Calibri" panose="020F0502020204030204" pitchFamily="34" charset="0"/>
                      </a:endParaRPr>
                    </a:p>
                  </a:txBody>
                  <a:tcPr marL="8100" marR="8100" marT="8100" marB="0" anchor="b"/>
                </a:tc>
                <a:tc>
                  <a:txBody>
                    <a:bodyPr/>
                    <a:lstStyle/>
                    <a:p>
                      <a:pPr algn="r" fontAlgn="b"/>
                      <a:r>
                        <a:rPr lang="en-US" sz="900" u="none" strike="noStrike">
                          <a:effectLst/>
                        </a:rPr>
                        <a:t>57970</a:t>
                      </a:r>
                      <a:endParaRPr lang="en-US" sz="900" b="0" i="0" u="none" strike="noStrike">
                        <a:solidFill>
                          <a:srgbClr val="000000"/>
                        </a:solidFill>
                        <a:effectLst/>
                        <a:latin typeface="Calibri" panose="020F0502020204030204" pitchFamily="34" charset="0"/>
                      </a:endParaRPr>
                    </a:p>
                  </a:txBody>
                  <a:tcPr marL="8100" marR="8100" marT="8100" marB="0" anchor="b"/>
                </a:tc>
                <a:tc>
                  <a:txBody>
                    <a:bodyPr/>
                    <a:lstStyle/>
                    <a:p>
                      <a:pPr algn="r" fontAlgn="b"/>
                      <a:r>
                        <a:rPr lang="en-US" sz="900" u="none" strike="noStrike">
                          <a:effectLst/>
                        </a:rPr>
                        <a:t>526900</a:t>
                      </a:r>
                      <a:endParaRPr lang="en-US" sz="900" b="1" i="0" u="none" strike="noStrike">
                        <a:solidFill>
                          <a:srgbClr val="000000"/>
                        </a:solidFill>
                        <a:effectLst/>
                        <a:latin typeface="Calibri" panose="020F0502020204030204" pitchFamily="34" charset="0"/>
                      </a:endParaRPr>
                    </a:p>
                  </a:txBody>
                  <a:tcPr marL="8100" marR="8100" marT="8100" marB="0" anchor="b"/>
                </a:tc>
                <a:tc>
                  <a:txBody>
                    <a:bodyPr/>
                    <a:lstStyle/>
                    <a:p>
                      <a:pPr algn="r" fontAlgn="b"/>
                      <a:r>
                        <a:rPr lang="en-US" sz="900" u="none" strike="noStrike">
                          <a:effectLst/>
                        </a:rPr>
                        <a:t>259387.5</a:t>
                      </a:r>
                      <a:endParaRPr lang="en-US" sz="900" b="0" i="0" u="none" strike="noStrike">
                        <a:solidFill>
                          <a:srgbClr val="000000"/>
                        </a:solidFill>
                        <a:effectLst/>
                        <a:latin typeface="Calibri" panose="020F0502020204030204" pitchFamily="34" charset="0"/>
                      </a:endParaRPr>
                    </a:p>
                  </a:txBody>
                  <a:tcPr marL="8100" marR="8100" marT="8100" marB="0" anchor="b"/>
                </a:tc>
                <a:extLst>
                  <a:ext uri="{0D108BD9-81ED-4DB2-BD59-A6C34878D82A}">
                    <a16:rowId xmlns:a16="http://schemas.microsoft.com/office/drawing/2014/main" val="3104100207"/>
                  </a:ext>
                </a:extLst>
              </a:tr>
              <a:tr h="162001">
                <a:tc>
                  <a:txBody>
                    <a:bodyPr/>
                    <a:lstStyle/>
                    <a:p>
                      <a:pPr algn="r" fontAlgn="b"/>
                      <a:r>
                        <a:rPr lang="en-US" sz="900" u="none" strike="noStrike">
                          <a:effectLst/>
                        </a:rPr>
                        <a:t>2013</a:t>
                      </a:r>
                      <a:endParaRPr lang="en-US" sz="900" b="0" i="0" u="none" strike="noStrike">
                        <a:solidFill>
                          <a:srgbClr val="000000"/>
                        </a:solidFill>
                        <a:effectLst/>
                        <a:latin typeface="Calibri" panose="020F0502020204030204" pitchFamily="34" charset="0"/>
                      </a:endParaRPr>
                    </a:p>
                  </a:txBody>
                  <a:tcPr marL="8100" marR="8100" marT="8100" marB="0" anchor="b"/>
                </a:tc>
                <a:tc>
                  <a:txBody>
                    <a:bodyPr/>
                    <a:lstStyle/>
                    <a:p>
                      <a:pPr algn="l" fontAlgn="b"/>
                      <a:r>
                        <a:rPr lang="en-US" sz="900" u="none" strike="noStrike">
                          <a:effectLst/>
                        </a:rPr>
                        <a:t>LA</a:t>
                      </a:r>
                      <a:endParaRPr lang="en-US" sz="900" b="0" i="0" u="none" strike="noStrike">
                        <a:solidFill>
                          <a:srgbClr val="000000"/>
                        </a:solidFill>
                        <a:effectLst/>
                        <a:latin typeface="Calibri" panose="020F0502020204030204" pitchFamily="34" charset="0"/>
                      </a:endParaRPr>
                    </a:p>
                  </a:txBody>
                  <a:tcPr marL="8100" marR="8100" marT="8100" marB="0" anchor="b"/>
                </a:tc>
                <a:tc>
                  <a:txBody>
                    <a:bodyPr/>
                    <a:lstStyle/>
                    <a:p>
                      <a:pPr algn="l" fontAlgn="b"/>
                      <a:r>
                        <a:rPr lang="en-US" sz="1200" u="none" strike="noStrike" dirty="0">
                          <a:effectLst/>
                        </a:rPr>
                        <a:t>VENICE</a:t>
                      </a:r>
                      <a:endParaRPr lang="en-US" sz="1200" b="0" i="0" u="none" strike="noStrike" dirty="0">
                        <a:solidFill>
                          <a:srgbClr val="000000"/>
                        </a:solidFill>
                        <a:effectLst/>
                        <a:latin typeface="Calibri" panose="020F0502020204030204" pitchFamily="34" charset="0"/>
                      </a:endParaRPr>
                    </a:p>
                  </a:txBody>
                  <a:tcPr marL="8100" marR="8100" marT="8100" marB="0" anchor="b"/>
                </a:tc>
                <a:tc>
                  <a:txBody>
                    <a:bodyPr/>
                    <a:lstStyle/>
                    <a:p>
                      <a:pPr algn="r" fontAlgn="b"/>
                      <a:r>
                        <a:rPr lang="en-US" sz="900" u="none" strike="noStrike">
                          <a:effectLst/>
                        </a:rPr>
                        <a:t>6569525</a:t>
                      </a:r>
                      <a:endParaRPr lang="en-US" sz="900" b="0" i="0" u="none" strike="noStrike">
                        <a:solidFill>
                          <a:srgbClr val="000000"/>
                        </a:solidFill>
                        <a:effectLst/>
                        <a:latin typeface="Calibri" panose="020F0502020204030204" pitchFamily="34" charset="0"/>
                      </a:endParaRPr>
                    </a:p>
                  </a:txBody>
                  <a:tcPr marL="8100" marR="8100" marT="8100" marB="0" anchor="b"/>
                </a:tc>
                <a:tc>
                  <a:txBody>
                    <a:bodyPr/>
                    <a:lstStyle/>
                    <a:p>
                      <a:pPr algn="r" fontAlgn="b"/>
                      <a:r>
                        <a:rPr lang="en-US" sz="900" u="none" strike="noStrike">
                          <a:effectLst/>
                        </a:rPr>
                        <a:t>12430071</a:t>
                      </a:r>
                      <a:endParaRPr lang="en-US" sz="900" b="0" i="0" u="none" strike="noStrike">
                        <a:solidFill>
                          <a:srgbClr val="000000"/>
                        </a:solidFill>
                        <a:effectLst/>
                        <a:latin typeface="Calibri" panose="020F0502020204030204" pitchFamily="34" charset="0"/>
                      </a:endParaRPr>
                    </a:p>
                  </a:txBody>
                  <a:tcPr marL="8100" marR="8100" marT="8100" marB="0" anchor="b"/>
                </a:tc>
                <a:tc>
                  <a:txBody>
                    <a:bodyPr/>
                    <a:lstStyle/>
                    <a:p>
                      <a:pPr algn="r" fontAlgn="b"/>
                      <a:r>
                        <a:rPr lang="en-US" sz="900" u="none" strike="noStrike">
                          <a:effectLst/>
                        </a:rPr>
                        <a:t>13900041</a:t>
                      </a:r>
                      <a:endParaRPr lang="en-US" sz="900" b="0" i="0" u="none" strike="noStrike">
                        <a:solidFill>
                          <a:srgbClr val="000000"/>
                        </a:solidFill>
                        <a:effectLst/>
                        <a:latin typeface="Calibri" panose="020F0502020204030204" pitchFamily="34" charset="0"/>
                      </a:endParaRPr>
                    </a:p>
                  </a:txBody>
                  <a:tcPr marL="8100" marR="8100" marT="8100" marB="0" anchor="b"/>
                </a:tc>
                <a:tc>
                  <a:txBody>
                    <a:bodyPr/>
                    <a:lstStyle/>
                    <a:p>
                      <a:pPr algn="r" fontAlgn="b"/>
                      <a:r>
                        <a:rPr lang="en-US" sz="900" u="none" strike="noStrike">
                          <a:effectLst/>
                        </a:rPr>
                        <a:t>405267.19</a:t>
                      </a:r>
                      <a:endParaRPr lang="en-US" sz="900" b="1" i="0" u="none" strike="noStrike">
                        <a:solidFill>
                          <a:srgbClr val="000000"/>
                        </a:solidFill>
                        <a:effectLst/>
                        <a:latin typeface="Calibri" panose="020F0502020204030204" pitchFamily="34" charset="0"/>
                      </a:endParaRPr>
                    </a:p>
                  </a:txBody>
                  <a:tcPr marL="8100" marR="8100" marT="8100" marB="0" anchor="b"/>
                </a:tc>
                <a:tc>
                  <a:txBody>
                    <a:bodyPr/>
                    <a:lstStyle/>
                    <a:p>
                      <a:pPr algn="r" fontAlgn="b"/>
                      <a:r>
                        <a:rPr lang="en-US" sz="900" u="none" strike="noStrike">
                          <a:effectLst/>
                        </a:rPr>
                        <a:t>642710.67</a:t>
                      </a:r>
                      <a:endParaRPr lang="en-US" sz="900" b="0" i="0" u="none" strike="noStrike">
                        <a:solidFill>
                          <a:srgbClr val="000000"/>
                        </a:solidFill>
                        <a:effectLst/>
                        <a:latin typeface="Calibri" panose="020F0502020204030204" pitchFamily="34" charset="0"/>
                      </a:endParaRPr>
                    </a:p>
                  </a:txBody>
                  <a:tcPr marL="8100" marR="8100" marT="8100" marB="0" anchor="b"/>
                </a:tc>
                <a:extLst>
                  <a:ext uri="{0D108BD9-81ED-4DB2-BD59-A6C34878D82A}">
                    <a16:rowId xmlns:a16="http://schemas.microsoft.com/office/drawing/2014/main" val="689164276"/>
                  </a:ext>
                </a:extLst>
              </a:tr>
              <a:tr h="293221">
                <a:tc>
                  <a:txBody>
                    <a:bodyPr/>
                    <a:lstStyle/>
                    <a:p>
                      <a:pPr algn="r" fontAlgn="b"/>
                      <a:r>
                        <a:rPr lang="en-US" sz="900" u="none" strike="noStrike">
                          <a:effectLst/>
                        </a:rPr>
                        <a:t>1988</a:t>
                      </a:r>
                      <a:endParaRPr lang="en-US" sz="900" b="0" i="0" u="none" strike="noStrike">
                        <a:solidFill>
                          <a:srgbClr val="000000"/>
                        </a:solidFill>
                        <a:effectLst/>
                        <a:latin typeface="Calibri" panose="020F0502020204030204" pitchFamily="34" charset="0"/>
                      </a:endParaRPr>
                    </a:p>
                  </a:txBody>
                  <a:tcPr marL="8100" marR="8100" marT="8100" marB="0" anchor="b"/>
                </a:tc>
                <a:tc>
                  <a:txBody>
                    <a:bodyPr/>
                    <a:lstStyle/>
                    <a:p>
                      <a:pPr algn="l" fontAlgn="b"/>
                      <a:r>
                        <a:rPr lang="en-US" sz="900" u="none" strike="noStrike">
                          <a:effectLst/>
                        </a:rPr>
                        <a:t>FL</a:t>
                      </a:r>
                      <a:endParaRPr lang="en-US" sz="900" b="0" i="0" u="none" strike="noStrike">
                        <a:solidFill>
                          <a:srgbClr val="000000"/>
                        </a:solidFill>
                        <a:effectLst/>
                        <a:latin typeface="Calibri" panose="020F0502020204030204" pitchFamily="34" charset="0"/>
                      </a:endParaRPr>
                    </a:p>
                  </a:txBody>
                  <a:tcPr marL="8100" marR="8100" marT="8100" marB="0" anchor="b"/>
                </a:tc>
                <a:tc>
                  <a:txBody>
                    <a:bodyPr/>
                    <a:lstStyle/>
                    <a:p>
                      <a:pPr algn="l" fontAlgn="b"/>
                      <a:r>
                        <a:rPr lang="en-US" sz="1200" u="none" strike="noStrike" dirty="0">
                          <a:effectLst/>
                        </a:rPr>
                        <a:t>HORSESHOE BEACH</a:t>
                      </a:r>
                      <a:endParaRPr lang="en-US" sz="1200" b="0" i="0" u="none" strike="noStrike" dirty="0">
                        <a:solidFill>
                          <a:srgbClr val="000000"/>
                        </a:solidFill>
                        <a:effectLst/>
                        <a:latin typeface="Calibri" panose="020F0502020204030204" pitchFamily="34" charset="0"/>
                      </a:endParaRPr>
                    </a:p>
                  </a:txBody>
                  <a:tcPr marL="8100" marR="8100" marT="8100" marB="0" anchor="b"/>
                </a:tc>
                <a:tc>
                  <a:txBody>
                    <a:bodyPr/>
                    <a:lstStyle/>
                    <a:p>
                      <a:pPr algn="r" fontAlgn="b"/>
                      <a:r>
                        <a:rPr lang="en-US" sz="900" u="none" strike="noStrike">
                          <a:effectLst/>
                        </a:rPr>
                        <a:t>418763</a:t>
                      </a:r>
                      <a:endParaRPr lang="en-US" sz="900" b="0" i="0" u="none" strike="noStrike">
                        <a:solidFill>
                          <a:srgbClr val="000000"/>
                        </a:solidFill>
                        <a:effectLst/>
                        <a:latin typeface="Calibri" panose="020F0502020204030204" pitchFamily="34" charset="0"/>
                      </a:endParaRPr>
                    </a:p>
                  </a:txBody>
                  <a:tcPr marL="8100" marR="8100" marT="8100" marB="0" anchor="b"/>
                </a:tc>
                <a:tc>
                  <a:txBody>
                    <a:bodyPr/>
                    <a:lstStyle/>
                    <a:p>
                      <a:pPr algn="r" fontAlgn="b"/>
                      <a:r>
                        <a:rPr lang="en-US" sz="900" u="none" strike="noStrike">
                          <a:effectLst/>
                        </a:rPr>
                        <a:t>1221534</a:t>
                      </a:r>
                      <a:endParaRPr lang="en-US" sz="900" b="0" i="0" u="none" strike="noStrike">
                        <a:solidFill>
                          <a:srgbClr val="000000"/>
                        </a:solidFill>
                        <a:effectLst/>
                        <a:latin typeface="Calibri" panose="020F0502020204030204" pitchFamily="34" charset="0"/>
                      </a:endParaRPr>
                    </a:p>
                  </a:txBody>
                  <a:tcPr marL="8100" marR="8100" marT="8100" marB="0" anchor="b"/>
                </a:tc>
                <a:tc>
                  <a:txBody>
                    <a:bodyPr/>
                    <a:lstStyle/>
                    <a:p>
                      <a:pPr algn="r" fontAlgn="b"/>
                      <a:r>
                        <a:rPr lang="en-US" sz="900" u="none" strike="noStrike">
                          <a:effectLst/>
                        </a:rPr>
                        <a:t>2354942</a:t>
                      </a:r>
                      <a:endParaRPr lang="en-US" sz="900" b="0" i="0" u="none" strike="noStrike">
                        <a:solidFill>
                          <a:srgbClr val="000000"/>
                        </a:solidFill>
                        <a:effectLst/>
                        <a:latin typeface="Calibri" panose="020F0502020204030204" pitchFamily="34" charset="0"/>
                      </a:endParaRPr>
                    </a:p>
                  </a:txBody>
                  <a:tcPr marL="8100" marR="8100" marT="8100" marB="0" anchor="b"/>
                </a:tc>
                <a:tc>
                  <a:txBody>
                    <a:bodyPr/>
                    <a:lstStyle/>
                    <a:p>
                      <a:pPr algn="r" fontAlgn="b"/>
                      <a:r>
                        <a:rPr lang="en-US" sz="900" u="none" strike="noStrike">
                          <a:effectLst/>
                        </a:rPr>
                        <a:t>398367.34</a:t>
                      </a:r>
                      <a:endParaRPr lang="en-US" sz="900" b="1" i="0" u="none" strike="noStrike">
                        <a:solidFill>
                          <a:srgbClr val="000000"/>
                        </a:solidFill>
                        <a:effectLst/>
                        <a:latin typeface="Calibri" panose="020F0502020204030204" pitchFamily="34" charset="0"/>
                      </a:endParaRPr>
                    </a:p>
                  </a:txBody>
                  <a:tcPr marL="8100" marR="8100" marT="8100" marB="0" anchor="b"/>
                </a:tc>
                <a:tc>
                  <a:txBody>
                    <a:bodyPr/>
                    <a:lstStyle/>
                    <a:p>
                      <a:pPr algn="r" fontAlgn="b"/>
                      <a:r>
                        <a:rPr lang="en-US" sz="900" u="none" strike="noStrike">
                          <a:effectLst/>
                        </a:rPr>
                        <a:t>43.93</a:t>
                      </a:r>
                      <a:endParaRPr lang="en-US" sz="900" b="0" i="0" u="none" strike="noStrike">
                        <a:solidFill>
                          <a:srgbClr val="000000"/>
                        </a:solidFill>
                        <a:effectLst/>
                        <a:latin typeface="Calibri" panose="020F0502020204030204" pitchFamily="34" charset="0"/>
                      </a:endParaRPr>
                    </a:p>
                  </a:txBody>
                  <a:tcPr marL="8100" marR="8100" marT="8100" marB="0" anchor="b"/>
                </a:tc>
                <a:extLst>
                  <a:ext uri="{0D108BD9-81ED-4DB2-BD59-A6C34878D82A}">
                    <a16:rowId xmlns:a16="http://schemas.microsoft.com/office/drawing/2014/main" val="1419011343"/>
                  </a:ext>
                </a:extLst>
              </a:tr>
              <a:tr h="162001">
                <a:tc>
                  <a:txBody>
                    <a:bodyPr/>
                    <a:lstStyle/>
                    <a:p>
                      <a:pPr algn="r" fontAlgn="b"/>
                      <a:r>
                        <a:rPr lang="en-US" sz="900" u="none" strike="noStrike">
                          <a:effectLst/>
                        </a:rPr>
                        <a:t>1996</a:t>
                      </a:r>
                      <a:endParaRPr lang="en-US" sz="900" b="0" i="0" u="none" strike="noStrike">
                        <a:solidFill>
                          <a:srgbClr val="000000"/>
                        </a:solidFill>
                        <a:effectLst/>
                        <a:latin typeface="Calibri" panose="020F0502020204030204" pitchFamily="34" charset="0"/>
                      </a:endParaRPr>
                    </a:p>
                  </a:txBody>
                  <a:tcPr marL="8100" marR="8100" marT="8100" marB="0" anchor="b"/>
                </a:tc>
                <a:tc>
                  <a:txBody>
                    <a:bodyPr/>
                    <a:lstStyle/>
                    <a:p>
                      <a:pPr algn="l" fontAlgn="b"/>
                      <a:r>
                        <a:rPr lang="en-US" sz="900" u="none" strike="noStrike">
                          <a:effectLst/>
                        </a:rPr>
                        <a:t>LA</a:t>
                      </a:r>
                      <a:endParaRPr lang="en-US" sz="900" b="0" i="0" u="none" strike="noStrike">
                        <a:solidFill>
                          <a:srgbClr val="000000"/>
                        </a:solidFill>
                        <a:effectLst/>
                        <a:latin typeface="Calibri" panose="020F0502020204030204" pitchFamily="34" charset="0"/>
                      </a:endParaRPr>
                    </a:p>
                  </a:txBody>
                  <a:tcPr marL="8100" marR="8100" marT="8100" marB="0" anchor="b"/>
                </a:tc>
                <a:tc>
                  <a:txBody>
                    <a:bodyPr/>
                    <a:lstStyle/>
                    <a:p>
                      <a:pPr algn="l" fontAlgn="b"/>
                      <a:r>
                        <a:rPr lang="en-US" sz="1200" u="none" strike="noStrike" dirty="0">
                          <a:effectLst/>
                        </a:rPr>
                        <a:t>VENICE</a:t>
                      </a:r>
                      <a:endParaRPr lang="en-US" sz="1200" b="0" i="0" u="none" strike="noStrike" dirty="0">
                        <a:solidFill>
                          <a:srgbClr val="000000"/>
                        </a:solidFill>
                        <a:effectLst/>
                        <a:latin typeface="Calibri" panose="020F0502020204030204" pitchFamily="34" charset="0"/>
                      </a:endParaRPr>
                    </a:p>
                  </a:txBody>
                  <a:tcPr marL="8100" marR="8100" marT="8100" marB="0" anchor="b"/>
                </a:tc>
                <a:tc>
                  <a:txBody>
                    <a:bodyPr/>
                    <a:lstStyle/>
                    <a:p>
                      <a:pPr algn="r" fontAlgn="b"/>
                      <a:r>
                        <a:rPr lang="en-US" sz="900" u="none" strike="noStrike">
                          <a:effectLst/>
                        </a:rPr>
                        <a:t>2708070</a:t>
                      </a:r>
                      <a:endParaRPr lang="en-US" sz="900" b="0" i="0" u="none" strike="noStrike">
                        <a:solidFill>
                          <a:srgbClr val="000000"/>
                        </a:solidFill>
                        <a:effectLst/>
                        <a:latin typeface="Calibri" panose="020F0502020204030204" pitchFamily="34" charset="0"/>
                      </a:endParaRPr>
                    </a:p>
                  </a:txBody>
                  <a:tcPr marL="8100" marR="8100" marT="8100" marB="0" anchor="b"/>
                </a:tc>
                <a:tc>
                  <a:txBody>
                    <a:bodyPr/>
                    <a:lstStyle/>
                    <a:p>
                      <a:pPr algn="r" fontAlgn="b"/>
                      <a:r>
                        <a:rPr lang="en-US" sz="900" u="none" strike="noStrike">
                          <a:effectLst/>
                        </a:rPr>
                        <a:t>4400138</a:t>
                      </a:r>
                      <a:endParaRPr lang="en-US" sz="900" b="0" i="0" u="none" strike="noStrike">
                        <a:solidFill>
                          <a:srgbClr val="000000"/>
                        </a:solidFill>
                        <a:effectLst/>
                        <a:latin typeface="Calibri" panose="020F0502020204030204" pitchFamily="34" charset="0"/>
                      </a:endParaRPr>
                    </a:p>
                  </a:txBody>
                  <a:tcPr marL="8100" marR="8100" marT="8100" marB="0" anchor="b"/>
                </a:tc>
                <a:tc>
                  <a:txBody>
                    <a:bodyPr/>
                    <a:lstStyle/>
                    <a:p>
                      <a:pPr algn="r" fontAlgn="b"/>
                      <a:r>
                        <a:rPr lang="en-US" sz="900" u="none" strike="noStrike">
                          <a:effectLst/>
                        </a:rPr>
                        <a:t>6845490</a:t>
                      </a:r>
                      <a:endParaRPr lang="en-US" sz="900" b="0" i="0" u="none" strike="noStrike">
                        <a:solidFill>
                          <a:srgbClr val="000000"/>
                        </a:solidFill>
                        <a:effectLst/>
                        <a:latin typeface="Calibri" panose="020F0502020204030204" pitchFamily="34" charset="0"/>
                      </a:endParaRPr>
                    </a:p>
                  </a:txBody>
                  <a:tcPr marL="8100" marR="8100" marT="8100" marB="0" anchor="b"/>
                </a:tc>
                <a:tc>
                  <a:txBody>
                    <a:bodyPr/>
                    <a:lstStyle/>
                    <a:p>
                      <a:pPr algn="r" fontAlgn="b"/>
                      <a:r>
                        <a:rPr lang="en-US" sz="900" u="none" strike="noStrike">
                          <a:effectLst/>
                        </a:rPr>
                        <a:t>394452.74</a:t>
                      </a:r>
                      <a:endParaRPr lang="en-US" sz="900" b="1" i="0" u="none" strike="noStrike">
                        <a:solidFill>
                          <a:srgbClr val="000000"/>
                        </a:solidFill>
                        <a:effectLst/>
                        <a:latin typeface="Calibri" panose="020F0502020204030204" pitchFamily="34" charset="0"/>
                      </a:endParaRPr>
                    </a:p>
                  </a:txBody>
                  <a:tcPr marL="8100" marR="8100" marT="8100" marB="0" anchor="b"/>
                </a:tc>
                <a:tc>
                  <a:txBody>
                    <a:bodyPr/>
                    <a:lstStyle/>
                    <a:p>
                      <a:pPr algn="r" fontAlgn="b"/>
                      <a:r>
                        <a:rPr lang="en-US" sz="900" u="none" strike="noStrike">
                          <a:effectLst/>
                        </a:rPr>
                        <a:t>820527.27</a:t>
                      </a:r>
                      <a:endParaRPr lang="en-US" sz="900" b="0" i="0" u="none" strike="noStrike">
                        <a:solidFill>
                          <a:srgbClr val="000000"/>
                        </a:solidFill>
                        <a:effectLst/>
                        <a:latin typeface="Calibri" panose="020F0502020204030204" pitchFamily="34" charset="0"/>
                      </a:endParaRPr>
                    </a:p>
                  </a:txBody>
                  <a:tcPr marL="8100" marR="8100" marT="8100" marB="0" anchor="b"/>
                </a:tc>
                <a:extLst>
                  <a:ext uri="{0D108BD9-81ED-4DB2-BD59-A6C34878D82A}">
                    <a16:rowId xmlns:a16="http://schemas.microsoft.com/office/drawing/2014/main" val="1208219364"/>
                  </a:ext>
                </a:extLst>
              </a:tr>
              <a:tr h="162001">
                <a:tc>
                  <a:txBody>
                    <a:bodyPr/>
                    <a:lstStyle/>
                    <a:p>
                      <a:pPr algn="r" fontAlgn="b"/>
                      <a:r>
                        <a:rPr lang="en-US" sz="900" u="none" strike="noStrike">
                          <a:effectLst/>
                        </a:rPr>
                        <a:t>1989</a:t>
                      </a:r>
                      <a:endParaRPr lang="en-US" sz="900" b="0" i="0" u="none" strike="noStrike">
                        <a:solidFill>
                          <a:srgbClr val="000000"/>
                        </a:solidFill>
                        <a:effectLst/>
                        <a:latin typeface="Calibri" panose="020F0502020204030204" pitchFamily="34" charset="0"/>
                      </a:endParaRPr>
                    </a:p>
                  </a:txBody>
                  <a:tcPr marL="8100" marR="8100" marT="8100" marB="0" anchor="b"/>
                </a:tc>
                <a:tc>
                  <a:txBody>
                    <a:bodyPr/>
                    <a:lstStyle/>
                    <a:p>
                      <a:pPr algn="l" fontAlgn="b"/>
                      <a:r>
                        <a:rPr lang="en-US" sz="900" u="none" strike="noStrike">
                          <a:effectLst/>
                        </a:rPr>
                        <a:t>TX</a:t>
                      </a:r>
                      <a:endParaRPr lang="en-US" sz="900" b="0" i="0" u="none" strike="noStrike">
                        <a:solidFill>
                          <a:srgbClr val="000000"/>
                        </a:solidFill>
                        <a:effectLst/>
                        <a:latin typeface="Calibri" panose="020F0502020204030204" pitchFamily="34" charset="0"/>
                      </a:endParaRPr>
                    </a:p>
                  </a:txBody>
                  <a:tcPr marL="8100" marR="8100" marT="8100" marB="0" anchor="b"/>
                </a:tc>
                <a:tc>
                  <a:txBody>
                    <a:bodyPr/>
                    <a:lstStyle/>
                    <a:p>
                      <a:pPr algn="l" fontAlgn="b"/>
                      <a:r>
                        <a:rPr lang="en-US" sz="1200" u="none" strike="noStrike" dirty="0">
                          <a:effectLst/>
                        </a:rPr>
                        <a:t>FREEPORT</a:t>
                      </a:r>
                      <a:endParaRPr lang="en-US" sz="1200" b="0" i="0" u="none" strike="noStrike" dirty="0">
                        <a:solidFill>
                          <a:srgbClr val="000000"/>
                        </a:solidFill>
                        <a:effectLst/>
                        <a:latin typeface="Calibri" panose="020F0502020204030204" pitchFamily="34" charset="0"/>
                      </a:endParaRPr>
                    </a:p>
                  </a:txBody>
                  <a:tcPr marL="8100" marR="8100" marT="8100" marB="0" anchor="b"/>
                </a:tc>
                <a:tc>
                  <a:txBody>
                    <a:bodyPr/>
                    <a:lstStyle/>
                    <a:p>
                      <a:pPr algn="r" fontAlgn="b"/>
                      <a:r>
                        <a:rPr lang="en-US" sz="900" u="none" strike="noStrike">
                          <a:effectLst/>
                        </a:rPr>
                        <a:t>4775844</a:t>
                      </a:r>
                      <a:endParaRPr lang="en-US" sz="900" b="0" i="0" u="none" strike="noStrike">
                        <a:solidFill>
                          <a:srgbClr val="000000"/>
                        </a:solidFill>
                        <a:effectLst/>
                        <a:latin typeface="Calibri" panose="020F0502020204030204" pitchFamily="34" charset="0"/>
                      </a:endParaRPr>
                    </a:p>
                  </a:txBody>
                  <a:tcPr marL="8100" marR="8100" marT="8100" marB="0" anchor="b"/>
                </a:tc>
                <a:tc>
                  <a:txBody>
                    <a:bodyPr/>
                    <a:lstStyle/>
                    <a:p>
                      <a:pPr algn="r" fontAlgn="b"/>
                      <a:r>
                        <a:rPr lang="en-US" sz="900" u="none" strike="noStrike">
                          <a:effectLst/>
                        </a:rPr>
                        <a:t>9346853</a:t>
                      </a:r>
                      <a:endParaRPr lang="en-US" sz="900" b="0" i="0" u="none" strike="noStrike">
                        <a:solidFill>
                          <a:srgbClr val="000000"/>
                        </a:solidFill>
                        <a:effectLst/>
                        <a:latin typeface="Calibri" panose="020F0502020204030204" pitchFamily="34" charset="0"/>
                      </a:endParaRPr>
                    </a:p>
                  </a:txBody>
                  <a:tcPr marL="8100" marR="8100" marT="8100" marB="0" anchor="b"/>
                </a:tc>
                <a:tc>
                  <a:txBody>
                    <a:bodyPr/>
                    <a:lstStyle/>
                    <a:p>
                      <a:pPr algn="r" fontAlgn="b"/>
                      <a:r>
                        <a:rPr lang="en-US" sz="900" u="none" strike="noStrike">
                          <a:effectLst/>
                        </a:rPr>
                        <a:t>17339568</a:t>
                      </a:r>
                      <a:endParaRPr lang="en-US" sz="900" b="0" i="0" u="none" strike="noStrike">
                        <a:solidFill>
                          <a:srgbClr val="000000"/>
                        </a:solidFill>
                        <a:effectLst/>
                        <a:latin typeface="Calibri" panose="020F0502020204030204" pitchFamily="34" charset="0"/>
                      </a:endParaRPr>
                    </a:p>
                  </a:txBody>
                  <a:tcPr marL="8100" marR="8100" marT="8100" marB="0" anchor="b"/>
                </a:tc>
                <a:tc>
                  <a:txBody>
                    <a:bodyPr/>
                    <a:lstStyle/>
                    <a:p>
                      <a:pPr algn="r" fontAlgn="b"/>
                      <a:r>
                        <a:rPr lang="en-US" sz="900" u="none" strike="noStrike">
                          <a:effectLst/>
                        </a:rPr>
                        <a:t>346969.02</a:t>
                      </a:r>
                      <a:endParaRPr lang="en-US" sz="900" b="1" i="0" u="none" strike="noStrike">
                        <a:solidFill>
                          <a:srgbClr val="000000"/>
                        </a:solidFill>
                        <a:effectLst/>
                        <a:latin typeface="Calibri" panose="020F0502020204030204" pitchFamily="34" charset="0"/>
                      </a:endParaRPr>
                    </a:p>
                  </a:txBody>
                  <a:tcPr marL="8100" marR="8100" marT="8100" marB="0" anchor="b"/>
                </a:tc>
                <a:tc>
                  <a:txBody>
                    <a:bodyPr/>
                    <a:lstStyle/>
                    <a:p>
                      <a:pPr algn="r" fontAlgn="b"/>
                      <a:r>
                        <a:rPr lang="en-US" sz="900" u="none" strike="noStrike">
                          <a:effectLst/>
                        </a:rPr>
                        <a:t>182882.53</a:t>
                      </a:r>
                      <a:endParaRPr lang="en-US" sz="900" b="0" i="0" u="none" strike="noStrike">
                        <a:solidFill>
                          <a:srgbClr val="000000"/>
                        </a:solidFill>
                        <a:effectLst/>
                        <a:latin typeface="Calibri" panose="020F0502020204030204" pitchFamily="34" charset="0"/>
                      </a:endParaRPr>
                    </a:p>
                  </a:txBody>
                  <a:tcPr marL="8100" marR="8100" marT="8100" marB="0" anchor="b"/>
                </a:tc>
                <a:extLst>
                  <a:ext uri="{0D108BD9-81ED-4DB2-BD59-A6C34878D82A}">
                    <a16:rowId xmlns:a16="http://schemas.microsoft.com/office/drawing/2014/main" val="3230765853"/>
                  </a:ext>
                </a:extLst>
              </a:tr>
              <a:tr h="162001">
                <a:tc>
                  <a:txBody>
                    <a:bodyPr/>
                    <a:lstStyle/>
                    <a:p>
                      <a:pPr algn="r" fontAlgn="b"/>
                      <a:r>
                        <a:rPr lang="en-US" sz="900" u="none" strike="noStrike">
                          <a:effectLst/>
                        </a:rPr>
                        <a:t>1984</a:t>
                      </a:r>
                      <a:endParaRPr lang="en-US" sz="900" b="0" i="0" u="none" strike="noStrike">
                        <a:solidFill>
                          <a:srgbClr val="000000"/>
                        </a:solidFill>
                        <a:effectLst/>
                        <a:latin typeface="Calibri" panose="020F0502020204030204" pitchFamily="34" charset="0"/>
                      </a:endParaRPr>
                    </a:p>
                  </a:txBody>
                  <a:tcPr marL="8100" marR="8100" marT="8100" marB="0" anchor="b"/>
                </a:tc>
                <a:tc>
                  <a:txBody>
                    <a:bodyPr/>
                    <a:lstStyle/>
                    <a:p>
                      <a:pPr algn="l" fontAlgn="b"/>
                      <a:r>
                        <a:rPr lang="en-US" sz="900" u="none" strike="noStrike">
                          <a:effectLst/>
                        </a:rPr>
                        <a:t>LA</a:t>
                      </a:r>
                      <a:endParaRPr lang="en-US" sz="900" b="0" i="0" u="none" strike="noStrike">
                        <a:solidFill>
                          <a:srgbClr val="000000"/>
                        </a:solidFill>
                        <a:effectLst/>
                        <a:latin typeface="Calibri" panose="020F0502020204030204" pitchFamily="34" charset="0"/>
                      </a:endParaRPr>
                    </a:p>
                  </a:txBody>
                  <a:tcPr marL="8100" marR="8100" marT="8100" marB="0" anchor="b"/>
                </a:tc>
                <a:tc>
                  <a:txBody>
                    <a:bodyPr/>
                    <a:lstStyle/>
                    <a:p>
                      <a:pPr algn="l" fontAlgn="b"/>
                      <a:r>
                        <a:rPr lang="en-US" sz="1200" u="none" strike="noStrike" dirty="0">
                          <a:effectLst/>
                        </a:rPr>
                        <a:t>ABBEVILLE</a:t>
                      </a:r>
                      <a:endParaRPr lang="en-US" sz="1200" b="0" i="0" u="none" strike="noStrike" dirty="0">
                        <a:solidFill>
                          <a:srgbClr val="000000"/>
                        </a:solidFill>
                        <a:effectLst/>
                        <a:latin typeface="Calibri" panose="020F0502020204030204" pitchFamily="34" charset="0"/>
                      </a:endParaRPr>
                    </a:p>
                  </a:txBody>
                  <a:tcPr marL="8100" marR="8100" marT="8100" marB="0" anchor="b"/>
                </a:tc>
                <a:tc>
                  <a:txBody>
                    <a:bodyPr/>
                    <a:lstStyle/>
                    <a:p>
                      <a:pPr algn="r" fontAlgn="b"/>
                      <a:r>
                        <a:rPr lang="en-US" sz="900" u="none" strike="noStrike">
                          <a:effectLst/>
                        </a:rPr>
                        <a:t>1703984</a:t>
                      </a:r>
                      <a:endParaRPr lang="en-US" sz="900" b="0" i="0" u="none" strike="noStrike">
                        <a:solidFill>
                          <a:srgbClr val="000000"/>
                        </a:solidFill>
                        <a:effectLst/>
                        <a:latin typeface="Calibri" panose="020F0502020204030204" pitchFamily="34" charset="0"/>
                      </a:endParaRPr>
                    </a:p>
                  </a:txBody>
                  <a:tcPr marL="8100" marR="8100" marT="8100" marB="0" anchor="b"/>
                </a:tc>
                <a:tc>
                  <a:txBody>
                    <a:bodyPr/>
                    <a:lstStyle/>
                    <a:p>
                      <a:pPr algn="r" fontAlgn="b"/>
                      <a:r>
                        <a:rPr lang="en-US" sz="900" u="none" strike="noStrike">
                          <a:effectLst/>
                        </a:rPr>
                        <a:t>2510763</a:t>
                      </a:r>
                      <a:endParaRPr lang="en-US" sz="900" b="0" i="0" u="none" strike="noStrike">
                        <a:solidFill>
                          <a:srgbClr val="000000"/>
                        </a:solidFill>
                        <a:effectLst/>
                        <a:latin typeface="Calibri" panose="020F0502020204030204" pitchFamily="34" charset="0"/>
                      </a:endParaRPr>
                    </a:p>
                  </a:txBody>
                  <a:tcPr marL="8100" marR="8100" marT="8100" marB="0" anchor="b"/>
                </a:tc>
                <a:tc>
                  <a:txBody>
                    <a:bodyPr/>
                    <a:lstStyle/>
                    <a:p>
                      <a:pPr algn="r" fontAlgn="b"/>
                      <a:r>
                        <a:rPr lang="en-US" sz="900" u="none" strike="noStrike">
                          <a:effectLst/>
                        </a:rPr>
                        <a:t>5404144</a:t>
                      </a:r>
                      <a:endParaRPr lang="en-US" sz="900" b="0" i="0" u="none" strike="noStrike">
                        <a:solidFill>
                          <a:srgbClr val="000000"/>
                        </a:solidFill>
                        <a:effectLst/>
                        <a:latin typeface="Calibri" panose="020F0502020204030204" pitchFamily="34" charset="0"/>
                      </a:endParaRPr>
                    </a:p>
                  </a:txBody>
                  <a:tcPr marL="8100" marR="8100" marT="8100" marB="0" anchor="b"/>
                </a:tc>
                <a:tc>
                  <a:txBody>
                    <a:bodyPr/>
                    <a:lstStyle/>
                    <a:p>
                      <a:pPr algn="r" fontAlgn="b"/>
                      <a:r>
                        <a:rPr lang="en-US" sz="900" u="none" strike="noStrike">
                          <a:effectLst/>
                        </a:rPr>
                        <a:t>335978.61</a:t>
                      </a:r>
                      <a:endParaRPr lang="en-US" sz="900" b="1" i="0" u="none" strike="noStrike">
                        <a:solidFill>
                          <a:srgbClr val="000000"/>
                        </a:solidFill>
                        <a:effectLst/>
                        <a:latin typeface="Calibri" panose="020F0502020204030204" pitchFamily="34" charset="0"/>
                      </a:endParaRPr>
                    </a:p>
                  </a:txBody>
                  <a:tcPr marL="8100" marR="8100" marT="8100" marB="0" anchor="b"/>
                </a:tc>
                <a:tc>
                  <a:txBody>
                    <a:bodyPr/>
                    <a:lstStyle/>
                    <a:p>
                      <a:pPr algn="r" fontAlgn="b"/>
                      <a:r>
                        <a:rPr lang="en-US" sz="900" u="none" strike="noStrike">
                          <a:effectLst/>
                        </a:rPr>
                        <a:t>274293.56</a:t>
                      </a:r>
                      <a:endParaRPr lang="en-US" sz="900" b="0" i="0" u="none" strike="noStrike">
                        <a:solidFill>
                          <a:srgbClr val="000000"/>
                        </a:solidFill>
                        <a:effectLst/>
                        <a:latin typeface="Calibri" panose="020F0502020204030204" pitchFamily="34" charset="0"/>
                      </a:endParaRPr>
                    </a:p>
                  </a:txBody>
                  <a:tcPr marL="8100" marR="8100" marT="8100" marB="0" anchor="b"/>
                </a:tc>
                <a:extLst>
                  <a:ext uri="{0D108BD9-81ED-4DB2-BD59-A6C34878D82A}">
                    <a16:rowId xmlns:a16="http://schemas.microsoft.com/office/drawing/2014/main" val="2978266759"/>
                  </a:ext>
                </a:extLst>
              </a:tr>
              <a:tr h="162001">
                <a:tc>
                  <a:txBody>
                    <a:bodyPr/>
                    <a:lstStyle/>
                    <a:p>
                      <a:pPr algn="r" fontAlgn="b"/>
                      <a:r>
                        <a:rPr lang="en-US" sz="900" u="none" strike="noStrike">
                          <a:effectLst/>
                        </a:rPr>
                        <a:t>1994</a:t>
                      </a:r>
                      <a:endParaRPr lang="en-US" sz="900" b="0" i="0" u="none" strike="noStrike">
                        <a:solidFill>
                          <a:srgbClr val="000000"/>
                        </a:solidFill>
                        <a:effectLst/>
                        <a:latin typeface="Calibri" panose="020F0502020204030204" pitchFamily="34" charset="0"/>
                      </a:endParaRPr>
                    </a:p>
                  </a:txBody>
                  <a:tcPr marL="8100" marR="8100" marT="8100" marB="0" anchor="b"/>
                </a:tc>
                <a:tc>
                  <a:txBody>
                    <a:bodyPr/>
                    <a:lstStyle/>
                    <a:p>
                      <a:pPr algn="l" fontAlgn="b"/>
                      <a:r>
                        <a:rPr lang="en-US" sz="900" u="none" strike="noStrike">
                          <a:effectLst/>
                        </a:rPr>
                        <a:t>TX</a:t>
                      </a:r>
                      <a:endParaRPr lang="en-US" sz="900" b="0" i="0" u="none" strike="noStrike">
                        <a:solidFill>
                          <a:srgbClr val="000000"/>
                        </a:solidFill>
                        <a:effectLst/>
                        <a:latin typeface="Calibri" panose="020F0502020204030204" pitchFamily="34" charset="0"/>
                      </a:endParaRPr>
                    </a:p>
                  </a:txBody>
                  <a:tcPr marL="8100" marR="8100" marT="8100" marB="0" anchor="b"/>
                </a:tc>
                <a:tc>
                  <a:txBody>
                    <a:bodyPr/>
                    <a:lstStyle/>
                    <a:p>
                      <a:pPr algn="l" fontAlgn="b"/>
                      <a:r>
                        <a:rPr lang="en-US" sz="1200" u="none" strike="noStrike" dirty="0">
                          <a:effectLst/>
                        </a:rPr>
                        <a:t>FREEPORT</a:t>
                      </a:r>
                      <a:endParaRPr lang="en-US" sz="1200" b="0" i="0" u="none" strike="noStrike" dirty="0">
                        <a:solidFill>
                          <a:srgbClr val="000000"/>
                        </a:solidFill>
                        <a:effectLst/>
                        <a:latin typeface="Calibri" panose="020F0502020204030204" pitchFamily="34" charset="0"/>
                      </a:endParaRPr>
                    </a:p>
                  </a:txBody>
                  <a:tcPr marL="8100" marR="8100" marT="8100" marB="0" anchor="b"/>
                </a:tc>
                <a:tc>
                  <a:txBody>
                    <a:bodyPr/>
                    <a:lstStyle/>
                    <a:p>
                      <a:pPr algn="r" fontAlgn="b"/>
                      <a:r>
                        <a:rPr lang="en-US" sz="900" u="none" strike="noStrike">
                          <a:effectLst/>
                        </a:rPr>
                        <a:t>6599659</a:t>
                      </a:r>
                      <a:endParaRPr lang="en-US" sz="900" b="0" i="0" u="none" strike="noStrike">
                        <a:solidFill>
                          <a:srgbClr val="000000"/>
                        </a:solidFill>
                        <a:effectLst/>
                        <a:latin typeface="Calibri" panose="020F0502020204030204" pitchFamily="34" charset="0"/>
                      </a:endParaRPr>
                    </a:p>
                  </a:txBody>
                  <a:tcPr marL="8100" marR="8100" marT="8100" marB="0" anchor="b"/>
                </a:tc>
                <a:tc>
                  <a:txBody>
                    <a:bodyPr/>
                    <a:lstStyle/>
                    <a:p>
                      <a:pPr algn="r" fontAlgn="b"/>
                      <a:r>
                        <a:rPr lang="en-US" sz="900" u="none" strike="noStrike">
                          <a:effectLst/>
                        </a:rPr>
                        <a:t>19281169</a:t>
                      </a:r>
                      <a:endParaRPr lang="en-US" sz="900" b="0" i="0" u="none" strike="noStrike">
                        <a:solidFill>
                          <a:srgbClr val="000000"/>
                        </a:solidFill>
                        <a:effectLst/>
                        <a:latin typeface="Calibri" panose="020F0502020204030204" pitchFamily="34" charset="0"/>
                      </a:endParaRPr>
                    </a:p>
                  </a:txBody>
                  <a:tcPr marL="8100" marR="8100" marT="8100" marB="0" anchor="b"/>
                </a:tc>
                <a:tc>
                  <a:txBody>
                    <a:bodyPr/>
                    <a:lstStyle/>
                    <a:p>
                      <a:pPr algn="r" fontAlgn="b"/>
                      <a:r>
                        <a:rPr lang="en-US" sz="900" u="none" strike="noStrike">
                          <a:effectLst/>
                        </a:rPr>
                        <a:t>31186666</a:t>
                      </a:r>
                      <a:endParaRPr lang="en-US" sz="900" b="0" i="0" u="none" strike="noStrike">
                        <a:solidFill>
                          <a:srgbClr val="000000"/>
                        </a:solidFill>
                        <a:effectLst/>
                        <a:latin typeface="Calibri" panose="020F0502020204030204" pitchFamily="34" charset="0"/>
                      </a:endParaRPr>
                    </a:p>
                  </a:txBody>
                  <a:tcPr marL="8100" marR="8100" marT="8100" marB="0" anchor="b"/>
                </a:tc>
                <a:tc>
                  <a:txBody>
                    <a:bodyPr/>
                    <a:lstStyle/>
                    <a:p>
                      <a:pPr algn="r" fontAlgn="b"/>
                      <a:r>
                        <a:rPr lang="en-US" sz="900" u="none" strike="noStrike">
                          <a:effectLst/>
                        </a:rPr>
                        <a:t>295116.45</a:t>
                      </a:r>
                      <a:endParaRPr lang="en-US" sz="900" b="1" i="0" u="none" strike="noStrike">
                        <a:solidFill>
                          <a:srgbClr val="000000"/>
                        </a:solidFill>
                        <a:effectLst/>
                        <a:latin typeface="Calibri" panose="020F0502020204030204" pitchFamily="34" charset="0"/>
                      </a:endParaRPr>
                    </a:p>
                  </a:txBody>
                  <a:tcPr marL="8100" marR="8100" marT="8100" marB="0" anchor="b"/>
                </a:tc>
                <a:tc>
                  <a:txBody>
                    <a:bodyPr/>
                    <a:lstStyle/>
                    <a:p>
                      <a:pPr algn="r" fontAlgn="b"/>
                      <a:r>
                        <a:rPr lang="en-US" sz="900" u="none" strike="noStrike">
                          <a:effectLst/>
                        </a:rPr>
                        <a:t>127036.56</a:t>
                      </a:r>
                      <a:endParaRPr lang="en-US" sz="900" b="0" i="0" u="none" strike="noStrike">
                        <a:solidFill>
                          <a:srgbClr val="000000"/>
                        </a:solidFill>
                        <a:effectLst/>
                        <a:latin typeface="Calibri" panose="020F0502020204030204" pitchFamily="34" charset="0"/>
                      </a:endParaRPr>
                    </a:p>
                  </a:txBody>
                  <a:tcPr marL="8100" marR="8100" marT="8100" marB="0" anchor="b"/>
                </a:tc>
                <a:extLst>
                  <a:ext uri="{0D108BD9-81ED-4DB2-BD59-A6C34878D82A}">
                    <a16:rowId xmlns:a16="http://schemas.microsoft.com/office/drawing/2014/main" val="2881277693"/>
                  </a:ext>
                </a:extLst>
              </a:tr>
              <a:tr h="162001">
                <a:tc>
                  <a:txBody>
                    <a:bodyPr/>
                    <a:lstStyle/>
                    <a:p>
                      <a:pPr algn="r" fontAlgn="b"/>
                      <a:r>
                        <a:rPr lang="en-US" sz="900" u="none" strike="noStrike">
                          <a:effectLst/>
                        </a:rPr>
                        <a:t>2012</a:t>
                      </a:r>
                      <a:endParaRPr lang="en-US" sz="900" b="0" i="0" u="none" strike="noStrike">
                        <a:solidFill>
                          <a:srgbClr val="000000"/>
                        </a:solidFill>
                        <a:effectLst/>
                        <a:latin typeface="Calibri" panose="020F0502020204030204" pitchFamily="34" charset="0"/>
                      </a:endParaRPr>
                    </a:p>
                  </a:txBody>
                  <a:tcPr marL="8100" marR="8100" marT="8100" marB="0" anchor="b"/>
                </a:tc>
                <a:tc>
                  <a:txBody>
                    <a:bodyPr/>
                    <a:lstStyle/>
                    <a:p>
                      <a:pPr algn="l" fontAlgn="b"/>
                      <a:r>
                        <a:rPr lang="en-US" sz="900" u="none" strike="noStrike">
                          <a:effectLst/>
                        </a:rPr>
                        <a:t>LA</a:t>
                      </a:r>
                      <a:endParaRPr lang="en-US" sz="900" b="0" i="0" u="none" strike="noStrike">
                        <a:solidFill>
                          <a:srgbClr val="000000"/>
                        </a:solidFill>
                        <a:effectLst/>
                        <a:latin typeface="Calibri" panose="020F0502020204030204" pitchFamily="34" charset="0"/>
                      </a:endParaRPr>
                    </a:p>
                  </a:txBody>
                  <a:tcPr marL="8100" marR="8100" marT="8100" marB="0" anchor="b"/>
                </a:tc>
                <a:tc>
                  <a:txBody>
                    <a:bodyPr/>
                    <a:lstStyle/>
                    <a:p>
                      <a:pPr algn="l" fontAlgn="b"/>
                      <a:r>
                        <a:rPr lang="en-US" sz="1200" u="none" strike="noStrike" dirty="0">
                          <a:effectLst/>
                        </a:rPr>
                        <a:t>VENICE</a:t>
                      </a:r>
                      <a:endParaRPr lang="en-US" sz="1200" b="0" i="0" u="none" strike="noStrike" dirty="0">
                        <a:solidFill>
                          <a:srgbClr val="000000"/>
                        </a:solidFill>
                        <a:effectLst/>
                        <a:latin typeface="Calibri" panose="020F0502020204030204" pitchFamily="34" charset="0"/>
                      </a:endParaRPr>
                    </a:p>
                  </a:txBody>
                  <a:tcPr marL="8100" marR="8100" marT="8100" marB="0" anchor="b"/>
                </a:tc>
                <a:tc>
                  <a:txBody>
                    <a:bodyPr/>
                    <a:lstStyle/>
                    <a:p>
                      <a:pPr algn="r" fontAlgn="b"/>
                      <a:r>
                        <a:rPr lang="en-US" sz="900" u="none" strike="noStrike">
                          <a:effectLst/>
                        </a:rPr>
                        <a:t>8342266</a:t>
                      </a:r>
                      <a:endParaRPr lang="en-US" sz="900" b="0" i="0" u="none" strike="noStrike">
                        <a:solidFill>
                          <a:srgbClr val="000000"/>
                        </a:solidFill>
                        <a:effectLst/>
                        <a:latin typeface="Calibri" panose="020F0502020204030204" pitchFamily="34" charset="0"/>
                      </a:endParaRPr>
                    </a:p>
                  </a:txBody>
                  <a:tcPr marL="8100" marR="8100" marT="8100" marB="0" anchor="b"/>
                </a:tc>
                <a:tc>
                  <a:txBody>
                    <a:bodyPr/>
                    <a:lstStyle/>
                    <a:p>
                      <a:pPr algn="r" fontAlgn="b"/>
                      <a:r>
                        <a:rPr lang="en-US" sz="900" u="none" strike="noStrike">
                          <a:effectLst/>
                        </a:rPr>
                        <a:t>11543523</a:t>
                      </a:r>
                      <a:endParaRPr lang="en-US" sz="900" b="0" i="0" u="none" strike="noStrike">
                        <a:solidFill>
                          <a:srgbClr val="000000"/>
                        </a:solidFill>
                        <a:effectLst/>
                        <a:latin typeface="Calibri" panose="020F0502020204030204" pitchFamily="34" charset="0"/>
                      </a:endParaRPr>
                    </a:p>
                  </a:txBody>
                  <a:tcPr marL="8100" marR="8100" marT="8100" marB="0" anchor="b"/>
                </a:tc>
                <a:tc>
                  <a:txBody>
                    <a:bodyPr/>
                    <a:lstStyle/>
                    <a:p>
                      <a:pPr algn="r" fontAlgn="b"/>
                      <a:r>
                        <a:rPr lang="en-US" sz="900" u="none" strike="noStrike">
                          <a:effectLst/>
                        </a:rPr>
                        <a:t>13134683</a:t>
                      </a:r>
                      <a:endParaRPr lang="en-US" sz="900" b="0" i="0" u="none" strike="noStrike">
                        <a:solidFill>
                          <a:srgbClr val="000000"/>
                        </a:solidFill>
                        <a:effectLst/>
                        <a:latin typeface="Calibri" panose="020F0502020204030204" pitchFamily="34" charset="0"/>
                      </a:endParaRPr>
                    </a:p>
                  </a:txBody>
                  <a:tcPr marL="8100" marR="8100" marT="8100" marB="0" anchor="b"/>
                </a:tc>
                <a:tc>
                  <a:txBody>
                    <a:bodyPr/>
                    <a:lstStyle/>
                    <a:p>
                      <a:pPr algn="r" fontAlgn="b"/>
                      <a:r>
                        <a:rPr lang="en-US" sz="900" u="none" strike="noStrike">
                          <a:effectLst/>
                        </a:rPr>
                        <a:t>290105.1</a:t>
                      </a:r>
                      <a:endParaRPr lang="en-US" sz="900" b="1" i="0" u="none" strike="noStrike">
                        <a:solidFill>
                          <a:srgbClr val="000000"/>
                        </a:solidFill>
                        <a:effectLst/>
                        <a:latin typeface="Calibri" panose="020F0502020204030204" pitchFamily="34" charset="0"/>
                      </a:endParaRPr>
                    </a:p>
                  </a:txBody>
                  <a:tcPr marL="8100" marR="8100" marT="8100" marB="0" anchor="b"/>
                </a:tc>
                <a:tc>
                  <a:txBody>
                    <a:bodyPr/>
                    <a:lstStyle/>
                    <a:p>
                      <a:pPr algn="r" fontAlgn="b"/>
                      <a:r>
                        <a:rPr lang="en-US" sz="900" u="none" strike="noStrike">
                          <a:effectLst/>
                        </a:rPr>
                        <a:t>629030.17</a:t>
                      </a:r>
                      <a:endParaRPr lang="en-US" sz="900" b="0" i="0" u="none" strike="noStrike">
                        <a:solidFill>
                          <a:srgbClr val="000000"/>
                        </a:solidFill>
                        <a:effectLst/>
                        <a:latin typeface="Calibri" panose="020F0502020204030204" pitchFamily="34" charset="0"/>
                      </a:endParaRPr>
                    </a:p>
                  </a:txBody>
                  <a:tcPr marL="8100" marR="8100" marT="8100" marB="0" anchor="b"/>
                </a:tc>
                <a:extLst>
                  <a:ext uri="{0D108BD9-81ED-4DB2-BD59-A6C34878D82A}">
                    <a16:rowId xmlns:a16="http://schemas.microsoft.com/office/drawing/2014/main" val="2815363815"/>
                  </a:ext>
                </a:extLst>
              </a:tr>
              <a:tr h="162001">
                <a:tc>
                  <a:txBody>
                    <a:bodyPr/>
                    <a:lstStyle/>
                    <a:p>
                      <a:pPr algn="r" fontAlgn="b"/>
                      <a:r>
                        <a:rPr lang="en-US" sz="900" u="none" strike="noStrike">
                          <a:effectLst/>
                        </a:rPr>
                        <a:t>1996</a:t>
                      </a:r>
                      <a:endParaRPr lang="en-US" sz="900" b="0" i="0" u="none" strike="noStrike">
                        <a:solidFill>
                          <a:srgbClr val="000000"/>
                        </a:solidFill>
                        <a:effectLst/>
                        <a:latin typeface="Calibri" panose="020F0502020204030204" pitchFamily="34" charset="0"/>
                      </a:endParaRPr>
                    </a:p>
                  </a:txBody>
                  <a:tcPr marL="8100" marR="8100" marT="8100" marB="0" anchor="b"/>
                </a:tc>
                <a:tc>
                  <a:txBody>
                    <a:bodyPr/>
                    <a:lstStyle/>
                    <a:p>
                      <a:pPr algn="l" fontAlgn="b"/>
                      <a:r>
                        <a:rPr lang="en-US" sz="900" u="none" strike="noStrike">
                          <a:effectLst/>
                        </a:rPr>
                        <a:t>TX</a:t>
                      </a:r>
                      <a:endParaRPr lang="en-US" sz="900" b="0" i="0" u="none" strike="noStrike">
                        <a:solidFill>
                          <a:srgbClr val="000000"/>
                        </a:solidFill>
                        <a:effectLst/>
                        <a:latin typeface="Calibri" panose="020F0502020204030204" pitchFamily="34" charset="0"/>
                      </a:endParaRPr>
                    </a:p>
                  </a:txBody>
                  <a:tcPr marL="8100" marR="8100" marT="8100" marB="0" anchor="b"/>
                </a:tc>
                <a:tc>
                  <a:txBody>
                    <a:bodyPr/>
                    <a:lstStyle/>
                    <a:p>
                      <a:pPr algn="l" fontAlgn="b"/>
                      <a:r>
                        <a:rPr lang="en-US" sz="1200" u="none" strike="noStrike" dirty="0">
                          <a:effectLst/>
                        </a:rPr>
                        <a:t>FREEPORT</a:t>
                      </a:r>
                      <a:endParaRPr lang="en-US" sz="1200" b="0" i="0" u="none" strike="noStrike" dirty="0">
                        <a:solidFill>
                          <a:srgbClr val="000000"/>
                        </a:solidFill>
                        <a:effectLst/>
                        <a:latin typeface="Calibri" panose="020F0502020204030204" pitchFamily="34" charset="0"/>
                      </a:endParaRPr>
                    </a:p>
                  </a:txBody>
                  <a:tcPr marL="8100" marR="8100" marT="8100" marB="0" anchor="b"/>
                </a:tc>
                <a:tc>
                  <a:txBody>
                    <a:bodyPr/>
                    <a:lstStyle/>
                    <a:p>
                      <a:pPr algn="r" fontAlgn="b"/>
                      <a:r>
                        <a:rPr lang="en-US" sz="900" u="none" strike="noStrike">
                          <a:effectLst/>
                        </a:rPr>
                        <a:t>5242382</a:t>
                      </a:r>
                      <a:endParaRPr lang="en-US" sz="900" b="0" i="0" u="none" strike="noStrike">
                        <a:solidFill>
                          <a:srgbClr val="000000"/>
                        </a:solidFill>
                        <a:effectLst/>
                        <a:latin typeface="Calibri" panose="020F0502020204030204" pitchFamily="34" charset="0"/>
                      </a:endParaRPr>
                    </a:p>
                  </a:txBody>
                  <a:tcPr marL="8100" marR="8100" marT="8100" marB="0" anchor="b"/>
                </a:tc>
                <a:tc>
                  <a:txBody>
                    <a:bodyPr/>
                    <a:lstStyle/>
                    <a:p>
                      <a:pPr algn="r" fontAlgn="b"/>
                      <a:r>
                        <a:rPr lang="en-US" sz="900" u="none" strike="noStrike">
                          <a:effectLst/>
                        </a:rPr>
                        <a:t>12978451</a:t>
                      </a:r>
                      <a:endParaRPr lang="en-US" sz="900" b="0" i="0" u="none" strike="noStrike">
                        <a:solidFill>
                          <a:srgbClr val="000000"/>
                        </a:solidFill>
                        <a:effectLst/>
                        <a:latin typeface="Calibri" panose="020F0502020204030204" pitchFamily="34" charset="0"/>
                      </a:endParaRPr>
                    </a:p>
                  </a:txBody>
                  <a:tcPr marL="8100" marR="8100" marT="8100" marB="0" anchor="b"/>
                </a:tc>
                <a:tc>
                  <a:txBody>
                    <a:bodyPr/>
                    <a:lstStyle/>
                    <a:p>
                      <a:pPr algn="r" fontAlgn="b"/>
                      <a:r>
                        <a:rPr lang="en-US" sz="900" u="none" strike="noStrike">
                          <a:effectLst/>
                        </a:rPr>
                        <a:t>20191145</a:t>
                      </a:r>
                      <a:endParaRPr lang="en-US" sz="900" b="0" i="0" u="none" strike="noStrike">
                        <a:solidFill>
                          <a:srgbClr val="000000"/>
                        </a:solidFill>
                        <a:effectLst/>
                        <a:latin typeface="Calibri" panose="020F0502020204030204" pitchFamily="34" charset="0"/>
                      </a:endParaRPr>
                    </a:p>
                  </a:txBody>
                  <a:tcPr marL="8100" marR="8100" marT="8100" marB="0" anchor="b"/>
                </a:tc>
                <a:tc>
                  <a:txBody>
                    <a:bodyPr/>
                    <a:lstStyle/>
                    <a:p>
                      <a:pPr algn="r" fontAlgn="b"/>
                      <a:r>
                        <a:rPr lang="en-US" sz="900" u="none" strike="noStrike">
                          <a:effectLst/>
                        </a:rPr>
                        <a:t>289919.32</a:t>
                      </a:r>
                      <a:endParaRPr lang="en-US" sz="900" b="1" i="0" u="none" strike="noStrike">
                        <a:solidFill>
                          <a:srgbClr val="000000"/>
                        </a:solidFill>
                        <a:effectLst/>
                        <a:latin typeface="Calibri" panose="020F0502020204030204" pitchFamily="34" charset="0"/>
                      </a:endParaRPr>
                    </a:p>
                  </a:txBody>
                  <a:tcPr marL="8100" marR="8100" marT="8100" marB="0" anchor="b"/>
                </a:tc>
                <a:tc>
                  <a:txBody>
                    <a:bodyPr/>
                    <a:lstStyle/>
                    <a:p>
                      <a:pPr algn="r" fontAlgn="b"/>
                      <a:r>
                        <a:rPr lang="en-US" sz="900" u="none" strike="noStrike">
                          <a:effectLst/>
                        </a:rPr>
                        <a:t>136919.92</a:t>
                      </a:r>
                      <a:endParaRPr lang="en-US" sz="900" b="0" i="0" u="none" strike="noStrike">
                        <a:solidFill>
                          <a:srgbClr val="000000"/>
                        </a:solidFill>
                        <a:effectLst/>
                        <a:latin typeface="Calibri" panose="020F0502020204030204" pitchFamily="34" charset="0"/>
                      </a:endParaRPr>
                    </a:p>
                  </a:txBody>
                  <a:tcPr marL="8100" marR="8100" marT="8100" marB="0" anchor="b"/>
                </a:tc>
                <a:extLst>
                  <a:ext uri="{0D108BD9-81ED-4DB2-BD59-A6C34878D82A}">
                    <a16:rowId xmlns:a16="http://schemas.microsoft.com/office/drawing/2014/main" val="2330364863"/>
                  </a:ext>
                </a:extLst>
              </a:tr>
              <a:tr h="162001">
                <a:tc>
                  <a:txBody>
                    <a:bodyPr/>
                    <a:lstStyle/>
                    <a:p>
                      <a:pPr algn="r" fontAlgn="b"/>
                      <a:r>
                        <a:rPr lang="en-US" sz="900" u="none" strike="noStrike">
                          <a:effectLst/>
                        </a:rPr>
                        <a:t>1988</a:t>
                      </a:r>
                      <a:endParaRPr lang="en-US" sz="900" b="0" i="0" u="none" strike="noStrike">
                        <a:solidFill>
                          <a:srgbClr val="000000"/>
                        </a:solidFill>
                        <a:effectLst/>
                        <a:latin typeface="Calibri" panose="020F0502020204030204" pitchFamily="34" charset="0"/>
                      </a:endParaRPr>
                    </a:p>
                  </a:txBody>
                  <a:tcPr marL="8100" marR="8100" marT="8100" marB="0" anchor="b"/>
                </a:tc>
                <a:tc>
                  <a:txBody>
                    <a:bodyPr/>
                    <a:lstStyle/>
                    <a:p>
                      <a:pPr algn="l" fontAlgn="b"/>
                      <a:r>
                        <a:rPr lang="en-US" sz="900" u="none" strike="noStrike">
                          <a:effectLst/>
                        </a:rPr>
                        <a:t>FL</a:t>
                      </a:r>
                      <a:endParaRPr lang="en-US" sz="900" b="0" i="0" u="none" strike="noStrike">
                        <a:solidFill>
                          <a:srgbClr val="000000"/>
                        </a:solidFill>
                        <a:effectLst/>
                        <a:latin typeface="Calibri" panose="020F0502020204030204" pitchFamily="34" charset="0"/>
                      </a:endParaRPr>
                    </a:p>
                  </a:txBody>
                  <a:tcPr marL="8100" marR="8100" marT="8100" marB="0" anchor="b"/>
                </a:tc>
                <a:tc>
                  <a:txBody>
                    <a:bodyPr/>
                    <a:lstStyle/>
                    <a:p>
                      <a:pPr algn="l" fontAlgn="b"/>
                      <a:r>
                        <a:rPr lang="en-US" sz="1200" u="none" strike="noStrike" dirty="0">
                          <a:effectLst/>
                        </a:rPr>
                        <a:t>SUWANNEE</a:t>
                      </a:r>
                      <a:endParaRPr lang="en-US" sz="1200" b="0" i="0" u="none" strike="noStrike" dirty="0">
                        <a:solidFill>
                          <a:srgbClr val="000000"/>
                        </a:solidFill>
                        <a:effectLst/>
                        <a:latin typeface="Calibri" panose="020F0502020204030204" pitchFamily="34" charset="0"/>
                      </a:endParaRPr>
                    </a:p>
                  </a:txBody>
                  <a:tcPr marL="8100" marR="8100" marT="8100" marB="0" anchor="b"/>
                </a:tc>
                <a:tc>
                  <a:txBody>
                    <a:bodyPr/>
                    <a:lstStyle/>
                    <a:p>
                      <a:pPr algn="r" fontAlgn="b"/>
                      <a:r>
                        <a:rPr lang="en-US" sz="900" u="none" strike="noStrike">
                          <a:effectLst/>
                        </a:rPr>
                        <a:t>174067</a:t>
                      </a:r>
                      <a:endParaRPr lang="en-US" sz="900" b="0" i="0" u="none" strike="noStrike">
                        <a:solidFill>
                          <a:srgbClr val="000000"/>
                        </a:solidFill>
                        <a:effectLst/>
                        <a:latin typeface="Calibri" panose="020F0502020204030204" pitchFamily="34" charset="0"/>
                      </a:endParaRPr>
                    </a:p>
                  </a:txBody>
                  <a:tcPr marL="8100" marR="8100" marT="8100" marB="0" anchor="b"/>
                </a:tc>
                <a:tc>
                  <a:txBody>
                    <a:bodyPr/>
                    <a:lstStyle/>
                    <a:p>
                      <a:pPr algn="r" fontAlgn="b"/>
                      <a:r>
                        <a:rPr lang="en-US" sz="900" u="none" strike="noStrike">
                          <a:effectLst/>
                        </a:rPr>
                        <a:t>273552</a:t>
                      </a:r>
                      <a:endParaRPr lang="en-US" sz="900" b="0" i="0" u="none" strike="noStrike">
                        <a:solidFill>
                          <a:srgbClr val="000000"/>
                        </a:solidFill>
                        <a:effectLst/>
                        <a:latin typeface="Calibri" panose="020F0502020204030204" pitchFamily="34" charset="0"/>
                      </a:endParaRPr>
                    </a:p>
                  </a:txBody>
                  <a:tcPr marL="8100" marR="8100" marT="8100" marB="0" anchor="b"/>
                </a:tc>
                <a:tc>
                  <a:txBody>
                    <a:bodyPr/>
                    <a:lstStyle/>
                    <a:p>
                      <a:pPr algn="r" fontAlgn="b"/>
                      <a:r>
                        <a:rPr lang="en-US" sz="900" u="none" strike="noStrike">
                          <a:effectLst/>
                        </a:rPr>
                        <a:t>527369</a:t>
                      </a:r>
                      <a:endParaRPr lang="en-US" sz="900" b="0" i="0" u="none" strike="noStrike">
                        <a:solidFill>
                          <a:srgbClr val="000000"/>
                        </a:solidFill>
                        <a:effectLst/>
                        <a:latin typeface="Calibri" panose="020F0502020204030204" pitchFamily="34" charset="0"/>
                      </a:endParaRPr>
                    </a:p>
                  </a:txBody>
                  <a:tcPr marL="8100" marR="8100" marT="8100" marB="0" anchor="b"/>
                </a:tc>
                <a:tc>
                  <a:txBody>
                    <a:bodyPr/>
                    <a:lstStyle/>
                    <a:p>
                      <a:pPr algn="r" fontAlgn="b"/>
                      <a:r>
                        <a:rPr lang="en-US" sz="900" u="none" strike="noStrike">
                          <a:effectLst/>
                        </a:rPr>
                        <a:t>274571.35</a:t>
                      </a:r>
                      <a:endParaRPr lang="en-US" sz="900" b="1" i="0" u="none" strike="noStrike">
                        <a:solidFill>
                          <a:srgbClr val="000000"/>
                        </a:solidFill>
                        <a:effectLst/>
                        <a:latin typeface="Calibri" panose="020F0502020204030204" pitchFamily="34" charset="0"/>
                      </a:endParaRPr>
                    </a:p>
                  </a:txBody>
                  <a:tcPr marL="8100" marR="8100" marT="8100" marB="0" anchor="b"/>
                </a:tc>
                <a:tc>
                  <a:txBody>
                    <a:bodyPr/>
                    <a:lstStyle/>
                    <a:p>
                      <a:pPr algn="r" fontAlgn="b"/>
                      <a:r>
                        <a:rPr lang="en-US" sz="900" u="none" strike="noStrike">
                          <a:effectLst/>
                        </a:rPr>
                        <a:t>162579.44</a:t>
                      </a:r>
                      <a:endParaRPr lang="en-US" sz="900" b="0" i="0" u="none" strike="noStrike">
                        <a:solidFill>
                          <a:srgbClr val="000000"/>
                        </a:solidFill>
                        <a:effectLst/>
                        <a:latin typeface="Calibri" panose="020F0502020204030204" pitchFamily="34" charset="0"/>
                      </a:endParaRPr>
                    </a:p>
                  </a:txBody>
                  <a:tcPr marL="8100" marR="8100" marT="8100" marB="0" anchor="b"/>
                </a:tc>
                <a:extLst>
                  <a:ext uri="{0D108BD9-81ED-4DB2-BD59-A6C34878D82A}">
                    <a16:rowId xmlns:a16="http://schemas.microsoft.com/office/drawing/2014/main" val="2709647831"/>
                  </a:ext>
                </a:extLst>
              </a:tr>
              <a:tr h="293221">
                <a:tc>
                  <a:txBody>
                    <a:bodyPr/>
                    <a:lstStyle/>
                    <a:p>
                      <a:pPr algn="r" fontAlgn="b"/>
                      <a:r>
                        <a:rPr lang="en-US" sz="900" u="none" strike="noStrike">
                          <a:effectLst/>
                        </a:rPr>
                        <a:t>1986</a:t>
                      </a:r>
                      <a:endParaRPr lang="en-US" sz="900" b="0" i="0" u="none" strike="noStrike">
                        <a:solidFill>
                          <a:srgbClr val="000000"/>
                        </a:solidFill>
                        <a:effectLst/>
                        <a:latin typeface="Calibri" panose="020F0502020204030204" pitchFamily="34" charset="0"/>
                      </a:endParaRPr>
                    </a:p>
                  </a:txBody>
                  <a:tcPr marL="8100" marR="8100" marT="8100" marB="0" anchor="b"/>
                </a:tc>
                <a:tc>
                  <a:txBody>
                    <a:bodyPr/>
                    <a:lstStyle/>
                    <a:p>
                      <a:pPr algn="l" fontAlgn="b"/>
                      <a:r>
                        <a:rPr lang="en-US" sz="900" u="none" strike="noStrike">
                          <a:effectLst/>
                        </a:rPr>
                        <a:t>FL</a:t>
                      </a:r>
                      <a:endParaRPr lang="en-US" sz="900" b="0" i="0" u="none" strike="noStrike">
                        <a:solidFill>
                          <a:srgbClr val="000000"/>
                        </a:solidFill>
                        <a:effectLst/>
                        <a:latin typeface="Calibri" panose="020F0502020204030204" pitchFamily="34" charset="0"/>
                      </a:endParaRPr>
                    </a:p>
                  </a:txBody>
                  <a:tcPr marL="8100" marR="8100" marT="8100" marB="0" anchor="b"/>
                </a:tc>
                <a:tc>
                  <a:txBody>
                    <a:bodyPr/>
                    <a:lstStyle/>
                    <a:p>
                      <a:pPr algn="l" fontAlgn="b"/>
                      <a:r>
                        <a:rPr lang="en-US" sz="1200" u="none" strike="noStrike" dirty="0">
                          <a:effectLst/>
                        </a:rPr>
                        <a:t>PORT SAINT JOE</a:t>
                      </a:r>
                      <a:endParaRPr lang="en-US" sz="1200" b="0" i="0" u="none" strike="noStrike" dirty="0">
                        <a:solidFill>
                          <a:srgbClr val="000000"/>
                        </a:solidFill>
                        <a:effectLst/>
                        <a:latin typeface="Calibri" panose="020F0502020204030204" pitchFamily="34" charset="0"/>
                      </a:endParaRPr>
                    </a:p>
                  </a:txBody>
                  <a:tcPr marL="8100" marR="8100" marT="8100" marB="0" anchor="b"/>
                </a:tc>
                <a:tc>
                  <a:txBody>
                    <a:bodyPr/>
                    <a:lstStyle/>
                    <a:p>
                      <a:pPr algn="r" fontAlgn="b"/>
                      <a:r>
                        <a:rPr lang="en-US" sz="900" u="none" strike="noStrike">
                          <a:effectLst/>
                        </a:rPr>
                        <a:t>463806</a:t>
                      </a:r>
                      <a:endParaRPr lang="en-US" sz="900" b="0" i="0" u="none" strike="noStrike">
                        <a:solidFill>
                          <a:srgbClr val="000000"/>
                        </a:solidFill>
                        <a:effectLst/>
                        <a:latin typeface="Calibri" panose="020F0502020204030204" pitchFamily="34" charset="0"/>
                      </a:endParaRPr>
                    </a:p>
                  </a:txBody>
                  <a:tcPr marL="8100" marR="8100" marT="8100" marB="0" anchor="b"/>
                </a:tc>
                <a:tc>
                  <a:txBody>
                    <a:bodyPr/>
                    <a:lstStyle/>
                    <a:p>
                      <a:pPr algn="r" fontAlgn="b"/>
                      <a:r>
                        <a:rPr lang="en-US" sz="900" u="none" strike="noStrike">
                          <a:effectLst/>
                        </a:rPr>
                        <a:t>1053955</a:t>
                      </a:r>
                      <a:endParaRPr lang="en-US" sz="900" b="0" i="0" u="none" strike="noStrike">
                        <a:solidFill>
                          <a:srgbClr val="000000"/>
                        </a:solidFill>
                        <a:effectLst/>
                        <a:latin typeface="Calibri" panose="020F0502020204030204" pitchFamily="34" charset="0"/>
                      </a:endParaRPr>
                    </a:p>
                  </a:txBody>
                  <a:tcPr marL="8100" marR="8100" marT="8100" marB="0" anchor="b"/>
                </a:tc>
                <a:tc>
                  <a:txBody>
                    <a:bodyPr/>
                    <a:lstStyle/>
                    <a:p>
                      <a:pPr algn="r" fontAlgn="b"/>
                      <a:r>
                        <a:rPr lang="en-US" sz="900" u="none" strike="noStrike">
                          <a:effectLst/>
                        </a:rPr>
                        <a:t>2155575</a:t>
                      </a:r>
                      <a:endParaRPr lang="en-US" sz="900" b="0" i="0" u="none" strike="noStrike">
                        <a:solidFill>
                          <a:srgbClr val="000000"/>
                        </a:solidFill>
                        <a:effectLst/>
                        <a:latin typeface="Calibri" panose="020F0502020204030204" pitchFamily="34" charset="0"/>
                      </a:endParaRPr>
                    </a:p>
                  </a:txBody>
                  <a:tcPr marL="8100" marR="8100" marT="8100" marB="0" anchor="b"/>
                </a:tc>
                <a:tc>
                  <a:txBody>
                    <a:bodyPr/>
                    <a:lstStyle/>
                    <a:p>
                      <a:pPr algn="r" fontAlgn="b"/>
                      <a:r>
                        <a:rPr lang="en-US" sz="900" u="none" strike="noStrike">
                          <a:effectLst/>
                        </a:rPr>
                        <a:t>247667.24</a:t>
                      </a:r>
                      <a:endParaRPr lang="en-US" sz="900" b="1" i="0" u="none" strike="noStrike">
                        <a:solidFill>
                          <a:srgbClr val="000000"/>
                        </a:solidFill>
                        <a:effectLst/>
                        <a:latin typeface="Calibri" panose="020F0502020204030204" pitchFamily="34" charset="0"/>
                      </a:endParaRPr>
                    </a:p>
                  </a:txBody>
                  <a:tcPr marL="8100" marR="8100" marT="8100" marB="0" anchor="b"/>
                </a:tc>
                <a:tc>
                  <a:txBody>
                    <a:bodyPr/>
                    <a:lstStyle/>
                    <a:p>
                      <a:pPr algn="r" fontAlgn="b"/>
                      <a:r>
                        <a:rPr lang="en-US" sz="900" u="none" strike="noStrike" dirty="0">
                          <a:effectLst/>
                        </a:rPr>
                        <a:t>208821.62</a:t>
                      </a:r>
                      <a:endParaRPr lang="en-US" sz="900" b="0" i="0" u="none" strike="noStrike" dirty="0">
                        <a:solidFill>
                          <a:srgbClr val="000000"/>
                        </a:solidFill>
                        <a:effectLst/>
                        <a:latin typeface="Calibri" panose="020F0502020204030204" pitchFamily="34" charset="0"/>
                      </a:endParaRPr>
                    </a:p>
                  </a:txBody>
                  <a:tcPr marL="8100" marR="8100" marT="8100" marB="0" anchor="b"/>
                </a:tc>
                <a:extLst>
                  <a:ext uri="{0D108BD9-81ED-4DB2-BD59-A6C34878D82A}">
                    <a16:rowId xmlns:a16="http://schemas.microsoft.com/office/drawing/2014/main" val="2449462814"/>
                  </a:ext>
                </a:extLst>
              </a:tr>
            </a:tbl>
          </a:graphicData>
        </a:graphic>
      </p:graphicFrame>
    </p:spTree>
    <p:extLst>
      <p:ext uri="{BB962C8B-B14F-4D97-AF65-F5344CB8AC3E}">
        <p14:creationId xmlns:p14="http://schemas.microsoft.com/office/powerpoint/2010/main" val="33222649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4">
            <a:extLst>
              <a:ext uri="{FF2B5EF4-FFF2-40B4-BE49-F238E27FC236}">
                <a16:creationId xmlns:a16="http://schemas.microsoft.com/office/drawing/2014/main" id="{D678F4C5-7EE0-422C-BFBF-B4F6937558EB}"/>
              </a:ext>
            </a:extLst>
          </p:cNvPr>
          <p:cNvSpPr txBox="1">
            <a:spLocks/>
          </p:cNvSpPr>
          <p:nvPr/>
        </p:nvSpPr>
        <p:spPr>
          <a:xfrm>
            <a:off x="461779" y="226036"/>
            <a:ext cx="7341793" cy="388833"/>
          </a:xfrm>
          <a:prstGeom prst="rect">
            <a:avLst/>
          </a:prstGeom>
        </p:spPr>
        <p:txBody>
          <a:bodyPr vert="horz" lIns="91440" tIns="45720" rIns="91440" bIns="45720" rtlCol="0" anchor="b">
            <a:noAutofit/>
          </a:bodyPr>
          <a:lstStyle>
            <a:lvl1pPr marL="0" indent="0" algn="l" defTabSz="457200" rtl="0" eaLnBrk="1" latinLnBrk="0" hangingPunct="1">
              <a:spcBef>
                <a:spcPts val="1000"/>
              </a:spcBef>
              <a:spcAft>
                <a:spcPts val="0"/>
              </a:spcAft>
              <a:buClr>
                <a:schemeClr val="accent1"/>
              </a:buClr>
              <a:buSzPct val="80000"/>
              <a:buFont typeface="Wingdings 3" charset="2"/>
              <a:buNone/>
              <a:defRPr sz="2400" b="0" i="0" kern="1200">
                <a:solidFill>
                  <a:schemeClr val="accent1"/>
                </a:solidFill>
                <a:latin typeface="+mj-lt"/>
                <a:ea typeface="+mj-ea"/>
                <a:cs typeface="+mj-cs"/>
              </a:defRPr>
            </a:lvl1pPr>
            <a:lvl2pPr marL="457200" indent="0" algn="l" defTabSz="457200" rtl="0" eaLnBrk="1" latinLnBrk="0" hangingPunct="1">
              <a:spcBef>
                <a:spcPts val="1000"/>
              </a:spcBef>
              <a:spcAft>
                <a:spcPts val="0"/>
              </a:spcAft>
              <a:buClr>
                <a:schemeClr val="accent1"/>
              </a:buClr>
              <a:buSzPct val="80000"/>
              <a:buFont typeface="Wingdings 3" charset="2"/>
              <a:buNone/>
              <a:defRPr sz="2000" b="1" i="0" kern="1200">
                <a:solidFill>
                  <a:schemeClr val="tx1"/>
                </a:solidFill>
                <a:latin typeface="+mj-lt"/>
                <a:ea typeface="+mj-ea"/>
                <a:cs typeface="+mj-cs"/>
              </a:defRPr>
            </a:lvl2pPr>
            <a:lvl3pPr marL="914400" indent="0" algn="l" defTabSz="457200" rtl="0" eaLnBrk="1" latinLnBrk="0" hangingPunct="1">
              <a:spcBef>
                <a:spcPts val="1000"/>
              </a:spcBef>
              <a:spcAft>
                <a:spcPts val="0"/>
              </a:spcAft>
              <a:buClr>
                <a:schemeClr val="accent1"/>
              </a:buClr>
              <a:buSzPct val="80000"/>
              <a:buFont typeface="Wingdings 3" charset="2"/>
              <a:buNone/>
              <a:defRPr sz="1800" b="1" i="0" kern="1200">
                <a:solidFill>
                  <a:schemeClr val="tx1"/>
                </a:solidFill>
                <a:latin typeface="+mj-lt"/>
                <a:ea typeface="+mj-ea"/>
                <a:cs typeface="+mj-cs"/>
              </a:defRPr>
            </a:lvl3pPr>
            <a:lvl4pPr marL="1371600" indent="0" algn="l" defTabSz="457200" rtl="0" eaLnBrk="1" latinLnBrk="0" hangingPunct="1">
              <a:spcBef>
                <a:spcPts val="1000"/>
              </a:spcBef>
              <a:spcAft>
                <a:spcPts val="0"/>
              </a:spcAft>
              <a:buClr>
                <a:schemeClr val="accent1"/>
              </a:buClr>
              <a:buSzPct val="80000"/>
              <a:buFont typeface="Wingdings 3" charset="2"/>
              <a:buNone/>
              <a:defRPr sz="1600" b="1" i="0" kern="1200">
                <a:solidFill>
                  <a:schemeClr val="tx1"/>
                </a:solidFill>
                <a:latin typeface="+mj-lt"/>
                <a:ea typeface="+mj-ea"/>
                <a:cs typeface="+mj-cs"/>
              </a:defRPr>
            </a:lvl4pPr>
            <a:lvl5pPr marL="1828800" indent="0" algn="l" defTabSz="457200" rtl="0" eaLnBrk="1" latinLnBrk="0" hangingPunct="1">
              <a:spcBef>
                <a:spcPts val="1000"/>
              </a:spcBef>
              <a:spcAft>
                <a:spcPts val="0"/>
              </a:spcAft>
              <a:buClr>
                <a:schemeClr val="accent1"/>
              </a:buClr>
              <a:buSzPct val="80000"/>
              <a:buFont typeface="Wingdings 3" charset="2"/>
              <a:buNone/>
              <a:defRPr sz="1600" b="1" i="0" kern="1200">
                <a:solidFill>
                  <a:schemeClr val="tx1"/>
                </a:solidFill>
                <a:latin typeface="+mj-lt"/>
                <a:ea typeface="+mj-ea"/>
                <a:cs typeface="+mj-cs"/>
              </a:defRPr>
            </a:lvl5pPr>
            <a:lvl6pPr marL="2286000" indent="0" algn="l" defTabSz="457200" rtl="0" eaLnBrk="1" latinLnBrk="0" hangingPunct="1">
              <a:spcBef>
                <a:spcPts val="1000"/>
              </a:spcBef>
              <a:spcAft>
                <a:spcPts val="0"/>
              </a:spcAft>
              <a:buClr>
                <a:schemeClr val="accent1"/>
              </a:buClr>
              <a:buSzPct val="80000"/>
              <a:buFont typeface="Wingdings 3" charset="2"/>
              <a:buNone/>
              <a:defRPr sz="1600" b="1" i="0" kern="1200">
                <a:solidFill>
                  <a:schemeClr val="tx1"/>
                </a:solidFill>
                <a:latin typeface="+mj-lt"/>
                <a:ea typeface="+mj-ea"/>
                <a:cs typeface="+mj-cs"/>
              </a:defRPr>
            </a:lvl6pPr>
            <a:lvl7pPr marL="2743200" indent="0" algn="l" defTabSz="457200" rtl="0" eaLnBrk="1" latinLnBrk="0" hangingPunct="1">
              <a:spcBef>
                <a:spcPts val="1000"/>
              </a:spcBef>
              <a:spcAft>
                <a:spcPts val="0"/>
              </a:spcAft>
              <a:buClr>
                <a:schemeClr val="accent1"/>
              </a:buClr>
              <a:buSzPct val="80000"/>
              <a:buFont typeface="Wingdings 3" charset="2"/>
              <a:buNone/>
              <a:defRPr sz="1600" b="1" i="0" kern="1200">
                <a:solidFill>
                  <a:schemeClr val="tx1"/>
                </a:solidFill>
                <a:latin typeface="+mj-lt"/>
                <a:ea typeface="+mj-ea"/>
                <a:cs typeface="+mj-cs"/>
              </a:defRPr>
            </a:lvl7pPr>
            <a:lvl8pPr marL="3200400" indent="0" algn="l" defTabSz="457200" rtl="0" eaLnBrk="1" latinLnBrk="0" hangingPunct="1">
              <a:spcBef>
                <a:spcPts val="1000"/>
              </a:spcBef>
              <a:spcAft>
                <a:spcPts val="0"/>
              </a:spcAft>
              <a:buClr>
                <a:schemeClr val="accent1"/>
              </a:buClr>
              <a:buSzPct val="80000"/>
              <a:buFont typeface="Wingdings 3" charset="2"/>
              <a:buNone/>
              <a:defRPr sz="1600" b="1" i="0" kern="1200">
                <a:solidFill>
                  <a:schemeClr val="tx1"/>
                </a:solidFill>
                <a:latin typeface="+mj-lt"/>
                <a:ea typeface="+mj-ea"/>
                <a:cs typeface="+mj-cs"/>
              </a:defRPr>
            </a:lvl8pPr>
            <a:lvl9pPr marL="3657600" indent="0" algn="l" defTabSz="457200" rtl="0" eaLnBrk="1" latinLnBrk="0" hangingPunct="1">
              <a:spcBef>
                <a:spcPts val="1000"/>
              </a:spcBef>
              <a:spcAft>
                <a:spcPts val="0"/>
              </a:spcAft>
              <a:buClr>
                <a:schemeClr val="accent1"/>
              </a:buClr>
              <a:buSzPct val="80000"/>
              <a:buFont typeface="Wingdings 3" charset="2"/>
              <a:buNone/>
              <a:defRPr sz="1600" b="1" i="0" kern="1200">
                <a:solidFill>
                  <a:schemeClr val="tx1"/>
                </a:solidFill>
                <a:latin typeface="+mj-lt"/>
                <a:ea typeface="+mj-ea"/>
                <a:cs typeface="+mj-cs"/>
              </a:defRPr>
            </a:lvl9pPr>
          </a:lstStyle>
          <a:p>
            <a:r>
              <a:rPr lang="en-US" b="1" dirty="0"/>
              <a:t>Cities with small negative changes /STABLE/Resilient </a:t>
            </a:r>
          </a:p>
        </p:txBody>
      </p:sp>
      <p:graphicFrame>
        <p:nvGraphicFramePr>
          <p:cNvPr id="4" name="Table 3">
            <a:extLst>
              <a:ext uri="{FF2B5EF4-FFF2-40B4-BE49-F238E27FC236}">
                <a16:creationId xmlns:a16="http://schemas.microsoft.com/office/drawing/2014/main" id="{AC325CCB-3E39-406E-A6EA-2C5F42BB9299}"/>
              </a:ext>
            </a:extLst>
          </p:cNvPr>
          <p:cNvGraphicFramePr>
            <a:graphicFrameLocks noGrp="1"/>
          </p:cNvGraphicFramePr>
          <p:nvPr>
            <p:extLst>
              <p:ext uri="{D42A27DB-BD31-4B8C-83A1-F6EECF244321}">
                <p14:modId xmlns:p14="http://schemas.microsoft.com/office/powerpoint/2010/main" val="3074630552"/>
              </p:ext>
            </p:extLst>
          </p:nvPr>
        </p:nvGraphicFramePr>
        <p:xfrm>
          <a:off x="388116" y="967207"/>
          <a:ext cx="3722490" cy="4998352"/>
        </p:xfrm>
        <a:graphic>
          <a:graphicData uri="http://schemas.openxmlformats.org/drawingml/2006/table">
            <a:tbl>
              <a:tblPr>
                <a:tableStyleId>{5C22544A-7EE6-4342-B048-85BDC9FD1C3A}</a:tableStyleId>
              </a:tblPr>
              <a:tblGrid>
                <a:gridCol w="1240830">
                  <a:extLst>
                    <a:ext uri="{9D8B030D-6E8A-4147-A177-3AD203B41FA5}">
                      <a16:colId xmlns:a16="http://schemas.microsoft.com/office/drawing/2014/main" val="3960569458"/>
                    </a:ext>
                  </a:extLst>
                </a:gridCol>
                <a:gridCol w="1240830">
                  <a:extLst>
                    <a:ext uri="{9D8B030D-6E8A-4147-A177-3AD203B41FA5}">
                      <a16:colId xmlns:a16="http://schemas.microsoft.com/office/drawing/2014/main" val="3299890762"/>
                    </a:ext>
                  </a:extLst>
                </a:gridCol>
                <a:gridCol w="1240830">
                  <a:extLst>
                    <a:ext uri="{9D8B030D-6E8A-4147-A177-3AD203B41FA5}">
                      <a16:colId xmlns:a16="http://schemas.microsoft.com/office/drawing/2014/main" val="2503221847"/>
                    </a:ext>
                  </a:extLst>
                </a:gridCol>
              </a:tblGrid>
              <a:tr h="268895">
                <a:tc>
                  <a:txBody>
                    <a:bodyPr/>
                    <a:lstStyle/>
                    <a:p>
                      <a:pPr algn="ctr" fontAlgn="b"/>
                      <a:r>
                        <a:rPr lang="en-US" sz="1200" u="none" strike="noStrike" dirty="0" err="1">
                          <a:effectLst/>
                        </a:rPr>
                        <a:t>dealer_city</a:t>
                      </a:r>
                      <a:endParaRPr lang="en-US" sz="1200" b="0" i="0" u="none" strike="noStrike" dirty="0">
                        <a:solidFill>
                          <a:srgbClr val="000000"/>
                        </a:solidFill>
                        <a:effectLst/>
                        <a:latin typeface="Calibri" panose="020F0502020204030204" pitchFamily="34" charset="0"/>
                      </a:endParaRPr>
                    </a:p>
                  </a:txBody>
                  <a:tcPr marL="7428" marR="7428" marT="7428" marB="0" anchor="b"/>
                </a:tc>
                <a:tc>
                  <a:txBody>
                    <a:bodyPr/>
                    <a:lstStyle/>
                    <a:p>
                      <a:pPr algn="ctr" fontAlgn="b"/>
                      <a:r>
                        <a:rPr lang="en-US" sz="1200" u="none" strike="noStrike">
                          <a:effectLst/>
                        </a:rPr>
                        <a:t>dealer_state</a:t>
                      </a:r>
                      <a:endParaRPr lang="en-US" sz="1200" b="0" i="0" u="none" strike="noStrike">
                        <a:solidFill>
                          <a:srgbClr val="000000"/>
                        </a:solidFill>
                        <a:effectLst/>
                        <a:latin typeface="Calibri" panose="020F0502020204030204" pitchFamily="34" charset="0"/>
                      </a:endParaRPr>
                    </a:p>
                  </a:txBody>
                  <a:tcPr marL="7428" marR="7428" marT="7428" marB="0" anchor="b"/>
                </a:tc>
                <a:tc>
                  <a:txBody>
                    <a:bodyPr/>
                    <a:lstStyle/>
                    <a:p>
                      <a:pPr algn="ctr" fontAlgn="b"/>
                      <a:r>
                        <a:rPr lang="en-US" sz="1200" u="none" strike="noStrike">
                          <a:effectLst/>
                        </a:rPr>
                        <a:t>no_change_count</a:t>
                      </a:r>
                      <a:endParaRPr lang="en-US" sz="1200" b="0" i="0" u="none" strike="noStrike">
                        <a:solidFill>
                          <a:srgbClr val="000000"/>
                        </a:solidFill>
                        <a:effectLst/>
                        <a:latin typeface="Calibri" panose="020F0502020204030204" pitchFamily="34" charset="0"/>
                      </a:endParaRPr>
                    </a:p>
                  </a:txBody>
                  <a:tcPr marL="7428" marR="7428" marT="7428" marB="0" anchor="b"/>
                </a:tc>
                <a:extLst>
                  <a:ext uri="{0D108BD9-81ED-4DB2-BD59-A6C34878D82A}">
                    <a16:rowId xmlns:a16="http://schemas.microsoft.com/office/drawing/2014/main" val="1061562411"/>
                  </a:ext>
                </a:extLst>
              </a:tr>
              <a:tr h="148561">
                <a:tc>
                  <a:txBody>
                    <a:bodyPr/>
                    <a:lstStyle/>
                    <a:p>
                      <a:pPr algn="ctr" fontAlgn="b"/>
                      <a:r>
                        <a:rPr lang="en-US" sz="1200" u="none" strike="noStrike" dirty="0">
                          <a:effectLst/>
                        </a:rPr>
                        <a:t>DESTIN</a:t>
                      </a:r>
                      <a:endParaRPr lang="en-US" sz="1200" b="0" i="0" u="none" strike="noStrike" dirty="0">
                        <a:solidFill>
                          <a:srgbClr val="000000"/>
                        </a:solidFill>
                        <a:effectLst/>
                        <a:latin typeface="Calibri" panose="020F0502020204030204" pitchFamily="34" charset="0"/>
                      </a:endParaRPr>
                    </a:p>
                  </a:txBody>
                  <a:tcPr marL="7428" marR="7428" marT="7428" marB="0" anchor="b"/>
                </a:tc>
                <a:tc>
                  <a:txBody>
                    <a:bodyPr/>
                    <a:lstStyle/>
                    <a:p>
                      <a:pPr algn="ctr" fontAlgn="b"/>
                      <a:r>
                        <a:rPr lang="en-US" sz="1200" u="none" strike="noStrike" dirty="0">
                          <a:effectLst/>
                        </a:rPr>
                        <a:t>FL</a:t>
                      </a:r>
                      <a:endParaRPr lang="en-US" sz="1200" b="0" i="0" u="none" strike="noStrike" dirty="0">
                        <a:solidFill>
                          <a:srgbClr val="000000"/>
                        </a:solidFill>
                        <a:effectLst/>
                        <a:latin typeface="Calibri" panose="020F0502020204030204" pitchFamily="34" charset="0"/>
                      </a:endParaRPr>
                    </a:p>
                  </a:txBody>
                  <a:tcPr marL="7428" marR="7428" marT="7428" marB="0" anchor="b"/>
                </a:tc>
                <a:tc>
                  <a:txBody>
                    <a:bodyPr/>
                    <a:lstStyle/>
                    <a:p>
                      <a:pPr algn="ctr" fontAlgn="b"/>
                      <a:r>
                        <a:rPr lang="en-US" sz="1200" u="none" strike="noStrike">
                          <a:effectLst/>
                        </a:rPr>
                        <a:t>12</a:t>
                      </a:r>
                      <a:endParaRPr lang="en-US" sz="1200" b="0" i="0" u="none" strike="noStrike">
                        <a:solidFill>
                          <a:srgbClr val="000000"/>
                        </a:solidFill>
                        <a:effectLst/>
                        <a:latin typeface="Calibri" panose="020F0502020204030204" pitchFamily="34" charset="0"/>
                      </a:endParaRPr>
                    </a:p>
                  </a:txBody>
                  <a:tcPr marL="7428" marR="7428" marT="7428" marB="0" anchor="b"/>
                </a:tc>
                <a:extLst>
                  <a:ext uri="{0D108BD9-81ED-4DB2-BD59-A6C34878D82A}">
                    <a16:rowId xmlns:a16="http://schemas.microsoft.com/office/drawing/2014/main" val="3906245336"/>
                  </a:ext>
                </a:extLst>
              </a:tr>
              <a:tr h="148561">
                <a:tc>
                  <a:txBody>
                    <a:bodyPr/>
                    <a:lstStyle/>
                    <a:p>
                      <a:pPr algn="ctr" fontAlgn="b"/>
                      <a:r>
                        <a:rPr lang="en-US" sz="1200" u="none" strike="noStrike">
                          <a:effectLst/>
                        </a:rPr>
                        <a:t>PENSACOLA</a:t>
                      </a:r>
                      <a:endParaRPr lang="en-US" sz="1200" b="0" i="0" u="none" strike="noStrike">
                        <a:solidFill>
                          <a:srgbClr val="000000"/>
                        </a:solidFill>
                        <a:effectLst/>
                        <a:latin typeface="Calibri" panose="020F0502020204030204" pitchFamily="34" charset="0"/>
                      </a:endParaRPr>
                    </a:p>
                  </a:txBody>
                  <a:tcPr marL="7428" marR="7428" marT="7428" marB="0" anchor="b"/>
                </a:tc>
                <a:tc>
                  <a:txBody>
                    <a:bodyPr/>
                    <a:lstStyle/>
                    <a:p>
                      <a:pPr algn="ctr" fontAlgn="b"/>
                      <a:r>
                        <a:rPr lang="en-US" sz="1200" u="none" strike="noStrike" dirty="0">
                          <a:effectLst/>
                        </a:rPr>
                        <a:t>FL</a:t>
                      </a:r>
                      <a:endParaRPr lang="en-US" sz="1200" b="0" i="0" u="none" strike="noStrike" dirty="0">
                        <a:solidFill>
                          <a:srgbClr val="000000"/>
                        </a:solidFill>
                        <a:effectLst/>
                        <a:latin typeface="Calibri" panose="020F0502020204030204" pitchFamily="34" charset="0"/>
                      </a:endParaRPr>
                    </a:p>
                  </a:txBody>
                  <a:tcPr marL="7428" marR="7428" marT="7428" marB="0" anchor="b"/>
                </a:tc>
                <a:tc>
                  <a:txBody>
                    <a:bodyPr/>
                    <a:lstStyle/>
                    <a:p>
                      <a:pPr algn="ctr" fontAlgn="b"/>
                      <a:r>
                        <a:rPr lang="en-US" sz="1200" u="none" strike="noStrike">
                          <a:effectLst/>
                        </a:rPr>
                        <a:t>9</a:t>
                      </a:r>
                      <a:endParaRPr lang="en-US" sz="1200" b="0" i="0" u="none" strike="noStrike">
                        <a:solidFill>
                          <a:srgbClr val="000000"/>
                        </a:solidFill>
                        <a:effectLst/>
                        <a:latin typeface="Calibri" panose="020F0502020204030204" pitchFamily="34" charset="0"/>
                      </a:endParaRPr>
                    </a:p>
                  </a:txBody>
                  <a:tcPr marL="7428" marR="7428" marT="7428" marB="0" anchor="b"/>
                </a:tc>
                <a:extLst>
                  <a:ext uri="{0D108BD9-81ED-4DB2-BD59-A6C34878D82A}">
                    <a16:rowId xmlns:a16="http://schemas.microsoft.com/office/drawing/2014/main" val="3545040328"/>
                  </a:ext>
                </a:extLst>
              </a:tr>
              <a:tr h="268895">
                <a:tc>
                  <a:txBody>
                    <a:bodyPr/>
                    <a:lstStyle/>
                    <a:p>
                      <a:pPr algn="ctr" fontAlgn="b"/>
                      <a:r>
                        <a:rPr lang="en-US" sz="1200" u="none" strike="noStrike">
                          <a:effectLst/>
                        </a:rPr>
                        <a:t>REDINGTON SHORES</a:t>
                      </a:r>
                      <a:endParaRPr lang="en-US" sz="1200" b="0" i="0" u="none" strike="noStrike">
                        <a:solidFill>
                          <a:srgbClr val="000000"/>
                        </a:solidFill>
                        <a:effectLst/>
                        <a:latin typeface="Calibri" panose="020F0502020204030204" pitchFamily="34" charset="0"/>
                      </a:endParaRPr>
                    </a:p>
                  </a:txBody>
                  <a:tcPr marL="7428" marR="7428" marT="7428" marB="0" anchor="b"/>
                </a:tc>
                <a:tc>
                  <a:txBody>
                    <a:bodyPr/>
                    <a:lstStyle/>
                    <a:p>
                      <a:pPr algn="ctr" fontAlgn="b"/>
                      <a:r>
                        <a:rPr lang="en-US" sz="1200" u="none" strike="noStrike" dirty="0">
                          <a:effectLst/>
                        </a:rPr>
                        <a:t>FL</a:t>
                      </a:r>
                      <a:endParaRPr lang="en-US" sz="1200" b="0" i="0" u="none" strike="noStrike" dirty="0">
                        <a:solidFill>
                          <a:srgbClr val="000000"/>
                        </a:solidFill>
                        <a:effectLst/>
                        <a:latin typeface="Calibri" panose="020F0502020204030204" pitchFamily="34" charset="0"/>
                      </a:endParaRPr>
                    </a:p>
                  </a:txBody>
                  <a:tcPr marL="7428" marR="7428" marT="7428" marB="0" anchor="b"/>
                </a:tc>
                <a:tc>
                  <a:txBody>
                    <a:bodyPr/>
                    <a:lstStyle/>
                    <a:p>
                      <a:pPr algn="ctr" fontAlgn="b"/>
                      <a:r>
                        <a:rPr lang="en-US" sz="1200" u="none" strike="noStrike">
                          <a:effectLst/>
                        </a:rPr>
                        <a:t>9</a:t>
                      </a:r>
                      <a:endParaRPr lang="en-US" sz="1200" b="0" i="0" u="none" strike="noStrike">
                        <a:solidFill>
                          <a:srgbClr val="000000"/>
                        </a:solidFill>
                        <a:effectLst/>
                        <a:latin typeface="Calibri" panose="020F0502020204030204" pitchFamily="34" charset="0"/>
                      </a:endParaRPr>
                    </a:p>
                  </a:txBody>
                  <a:tcPr marL="7428" marR="7428" marT="7428" marB="0" anchor="b"/>
                </a:tc>
                <a:extLst>
                  <a:ext uri="{0D108BD9-81ED-4DB2-BD59-A6C34878D82A}">
                    <a16:rowId xmlns:a16="http://schemas.microsoft.com/office/drawing/2014/main" val="2660425729"/>
                  </a:ext>
                </a:extLst>
              </a:tr>
              <a:tr h="148561">
                <a:tc>
                  <a:txBody>
                    <a:bodyPr/>
                    <a:lstStyle/>
                    <a:p>
                      <a:pPr algn="ctr" fontAlgn="b"/>
                      <a:r>
                        <a:rPr lang="en-US" sz="1200" u="none" strike="noStrike">
                          <a:effectLst/>
                        </a:rPr>
                        <a:t>TAMPA</a:t>
                      </a:r>
                      <a:endParaRPr lang="en-US" sz="1200" b="0" i="0" u="none" strike="noStrike">
                        <a:solidFill>
                          <a:srgbClr val="000000"/>
                        </a:solidFill>
                        <a:effectLst/>
                        <a:latin typeface="Calibri" panose="020F0502020204030204" pitchFamily="34" charset="0"/>
                      </a:endParaRPr>
                    </a:p>
                  </a:txBody>
                  <a:tcPr marL="7428" marR="7428" marT="7428" marB="0" anchor="b"/>
                </a:tc>
                <a:tc>
                  <a:txBody>
                    <a:bodyPr/>
                    <a:lstStyle/>
                    <a:p>
                      <a:pPr algn="ctr" fontAlgn="b"/>
                      <a:r>
                        <a:rPr lang="en-US" sz="1200" u="none" strike="noStrike" dirty="0">
                          <a:effectLst/>
                        </a:rPr>
                        <a:t>FL</a:t>
                      </a:r>
                      <a:endParaRPr lang="en-US" sz="1200" b="0" i="0" u="none" strike="noStrike" dirty="0">
                        <a:solidFill>
                          <a:srgbClr val="000000"/>
                        </a:solidFill>
                        <a:effectLst/>
                        <a:latin typeface="Calibri" panose="020F0502020204030204" pitchFamily="34" charset="0"/>
                      </a:endParaRPr>
                    </a:p>
                  </a:txBody>
                  <a:tcPr marL="7428" marR="7428" marT="7428" marB="0" anchor="b"/>
                </a:tc>
                <a:tc>
                  <a:txBody>
                    <a:bodyPr/>
                    <a:lstStyle/>
                    <a:p>
                      <a:pPr algn="ctr" fontAlgn="b"/>
                      <a:r>
                        <a:rPr lang="en-US" sz="1200" u="none" strike="noStrike">
                          <a:effectLst/>
                        </a:rPr>
                        <a:t>9</a:t>
                      </a:r>
                      <a:endParaRPr lang="en-US" sz="1200" b="0" i="0" u="none" strike="noStrike">
                        <a:solidFill>
                          <a:srgbClr val="000000"/>
                        </a:solidFill>
                        <a:effectLst/>
                        <a:latin typeface="Calibri" panose="020F0502020204030204" pitchFamily="34" charset="0"/>
                      </a:endParaRPr>
                    </a:p>
                  </a:txBody>
                  <a:tcPr marL="7428" marR="7428" marT="7428" marB="0" anchor="b"/>
                </a:tc>
                <a:extLst>
                  <a:ext uri="{0D108BD9-81ED-4DB2-BD59-A6C34878D82A}">
                    <a16:rowId xmlns:a16="http://schemas.microsoft.com/office/drawing/2014/main" val="1593264694"/>
                  </a:ext>
                </a:extLst>
              </a:tr>
              <a:tr h="268895">
                <a:tc>
                  <a:txBody>
                    <a:bodyPr/>
                    <a:lstStyle/>
                    <a:p>
                      <a:pPr algn="ctr" fontAlgn="b"/>
                      <a:r>
                        <a:rPr lang="en-US" sz="1200" u="none" strike="noStrike">
                          <a:effectLst/>
                        </a:rPr>
                        <a:t>CHOKOLOSKEE</a:t>
                      </a:r>
                      <a:endParaRPr lang="en-US" sz="1200" b="0" i="0" u="none" strike="noStrike">
                        <a:solidFill>
                          <a:srgbClr val="000000"/>
                        </a:solidFill>
                        <a:effectLst/>
                        <a:latin typeface="Calibri" panose="020F0502020204030204" pitchFamily="34" charset="0"/>
                      </a:endParaRPr>
                    </a:p>
                  </a:txBody>
                  <a:tcPr marL="7428" marR="7428" marT="7428" marB="0" anchor="b"/>
                </a:tc>
                <a:tc>
                  <a:txBody>
                    <a:bodyPr/>
                    <a:lstStyle/>
                    <a:p>
                      <a:pPr algn="ctr" fontAlgn="b"/>
                      <a:r>
                        <a:rPr lang="en-US" sz="1200" u="none" strike="noStrike" dirty="0">
                          <a:effectLst/>
                        </a:rPr>
                        <a:t>FL</a:t>
                      </a:r>
                      <a:endParaRPr lang="en-US" sz="1200" b="0" i="0" u="none" strike="noStrike" dirty="0">
                        <a:solidFill>
                          <a:srgbClr val="000000"/>
                        </a:solidFill>
                        <a:effectLst/>
                        <a:latin typeface="Calibri" panose="020F0502020204030204" pitchFamily="34" charset="0"/>
                      </a:endParaRPr>
                    </a:p>
                  </a:txBody>
                  <a:tcPr marL="7428" marR="7428" marT="7428" marB="0" anchor="b"/>
                </a:tc>
                <a:tc>
                  <a:txBody>
                    <a:bodyPr/>
                    <a:lstStyle/>
                    <a:p>
                      <a:pPr algn="ctr" fontAlgn="b"/>
                      <a:r>
                        <a:rPr lang="en-US" sz="1200" u="none" strike="noStrike" dirty="0">
                          <a:effectLst/>
                        </a:rPr>
                        <a:t>8</a:t>
                      </a:r>
                      <a:endParaRPr lang="en-US" sz="1200" b="0" i="0" u="none" strike="noStrike" dirty="0">
                        <a:solidFill>
                          <a:srgbClr val="000000"/>
                        </a:solidFill>
                        <a:effectLst/>
                        <a:latin typeface="Calibri" panose="020F0502020204030204" pitchFamily="34" charset="0"/>
                      </a:endParaRPr>
                    </a:p>
                  </a:txBody>
                  <a:tcPr marL="7428" marR="7428" marT="7428" marB="0" anchor="b"/>
                </a:tc>
                <a:extLst>
                  <a:ext uri="{0D108BD9-81ED-4DB2-BD59-A6C34878D82A}">
                    <a16:rowId xmlns:a16="http://schemas.microsoft.com/office/drawing/2014/main" val="620709206"/>
                  </a:ext>
                </a:extLst>
              </a:tr>
              <a:tr h="148561">
                <a:tc>
                  <a:txBody>
                    <a:bodyPr/>
                    <a:lstStyle/>
                    <a:p>
                      <a:pPr algn="ctr" fontAlgn="b"/>
                      <a:r>
                        <a:rPr lang="en-US" sz="1200" u="none" strike="noStrike">
                          <a:effectLst/>
                        </a:rPr>
                        <a:t>CORTEZ</a:t>
                      </a:r>
                      <a:endParaRPr lang="en-US" sz="1200" b="0" i="0" u="none" strike="noStrike">
                        <a:solidFill>
                          <a:srgbClr val="000000"/>
                        </a:solidFill>
                        <a:effectLst/>
                        <a:latin typeface="Calibri" panose="020F0502020204030204" pitchFamily="34" charset="0"/>
                      </a:endParaRPr>
                    </a:p>
                  </a:txBody>
                  <a:tcPr marL="7428" marR="7428" marT="7428" marB="0" anchor="b"/>
                </a:tc>
                <a:tc>
                  <a:txBody>
                    <a:bodyPr/>
                    <a:lstStyle/>
                    <a:p>
                      <a:pPr algn="ctr" fontAlgn="b"/>
                      <a:r>
                        <a:rPr lang="en-US" sz="1200" u="none" strike="noStrike">
                          <a:effectLst/>
                        </a:rPr>
                        <a:t>FL</a:t>
                      </a:r>
                      <a:endParaRPr lang="en-US" sz="1200" b="0" i="0" u="none" strike="noStrike">
                        <a:solidFill>
                          <a:srgbClr val="000000"/>
                        </a:solidFill>
                        <a:effectLst/>
                        <a:latin typeface="Calibri" panose="020F0502020204030204" pitchFamily="34" charset="0"/>
                      </a:endParaRPr>
                    </a:p>
                  </a:txBody>
                  <a:tcPr marL="7428" marR="7428" marT="7428" marB="0" anchor="b"/>
                </a:tc>
                <a:tc>
                  <a:txBody>
                    <a:bodyPr/>
                    <a:lstStyle/>
                    <a:p>
                      <a:pPr algn="ctr" fontAlgn="b"/>
                      <a:r>
                        <a:rPr lang="en-US" sz="1200" u="none" strike="noStrike" dirty="0">
                          <a:effectLst/>
                        </a:rPr>
                        <a:t>8</a:t>
                      </a:r>
                      <a:endParaRPr lang="en-US" sz="1200" b="0" i="0" u="none" strike="noStrike" dirty="0">
                        <a:solidFill>
                          <a:srgbClr val="000000"/>
                        </a:solidFill>
                        <a:effectLst/>
                        <a:latin typeface="Calibri" panose="020F0502020204030204" pitchFamily="34" charset="0"/>
                      </a:endParaRPr>
                    </a:p>
                  </a:txBody>
                  <a:tcPr marL="7428" marR="7428" marT="7428" marB="0" anchor="b"/>
                </a:tc>
                <a:extLst>
                  <a:ext uri="{0D108BD9-81ED-4DB2-BD59-A6C34878D82A}">
                    <a16:rowId xmlns:a16="http://schemas.microsoft.com/office/drawing/2014/main" val="3231908109"/>
                  </a:ext>
                </a:extLst>
              </a:tr>
              <a:tr h="148561">
                <a:tc>
                  <a:txBody>
                    <a:bodyPr/>
                    <a:lstStyle/>
                    <a:p>
                      <a:pPr algn="ctr" fontAlgn="b"/>
                      <a:r>
                        <a:rPr lang="en-US" sz="1200" u="none" strike="noStrike">
                          <a:effectLst/>
                        </a:rPr>
                        <a:t>GAINESVILLE</a:t>
                      </a:r>
                      <a:endParaRPr lang="en-US" sz="1200" b="0" i="0" u="none" strike="noStrike">
                        <a:solidFill>
                          <a:srgbClr val="000000"/>
                        </a:solidFill>
                        <a:effectLst/>
                        <a:latin typeface="Calibri" panose="020F0502020204030204" pitchFamily="34" charset="0"/>
                      </a:endParaRPr>
                    </a:p>
                  </a:txBody>
                  <a:tcPr marL="7428" marR="7428" marT="7428" marB="0" anchor="b"/>
                </a:tc>
                <a:tc>
                  <a:txBody>
                    <a:bodyPr/>
                    <a:lstStyle/>
                    <a:p>
                      <a:pPr algn="ctr" fontAlgn="b"/>
                      <a:r>
                        <a:rPr lang="en-US" sz="1200" u="none" strike="noStrike">
                          <a:effectLst/>
                        </a:rPr>
                        <a:t>FL</a:t>
                      </a:r>
                      <a:endParaRPr lang="en-US" sz="1200" b="0" i="0" u="none" strike="noStrike">
                        <a:solidFill>
                          <a:srgbClr val="000000"/>
                        </a:solidFill>
                        <a:effectLst/>
                        <a:latin typeface="Calibri" panose="020F0502020204030204" pitchFamily="34" charset="0"/>
                      </a:endParaRPr>
                    </a:p>
                  </a:txBody>
                  <a:tcPr marL="7428" marR="7428" marT="7428" marB="0" anchor="b"/>
                </a:tc>
                <a:tc>
                  <a:txBody>
                    <a:bodyPr/>
                    <a:lstStyle/>
                    <a:p>
                      <a:pPr algn="ctr" fontAlgn="b"/>
                      <a:r>
                        <a:rPr lang="en-US" sz="1200" u="none" strike="noStrike" dirty="0">
                          <a:effectLst/>
                        </a:rPr>
                        <a:t>8</a:t>
                      </a:r>
                      <a:endParaRPr lang="en-US" sz="1200" b="0" i="0" u="none" strike="noStrike" dirty="0">
                        <a:solidFill>
                          <a:srgbClr val="000000"/>
                        </a:solidFill>
                        <a:effectLst/>
                        <a:latin typeface="Calibri" panose="020F0502020204030204" pitchFamily="34" charset="0"/>
                      </a:endParaRPr>
                    </a:p>
                  </a:txBody>
                  <a:tcPr marL="7428" marR="7428" marT="7428" marB="0" anchor="b"/>
                </a:tc>
                <a:extLst>
                  <a:ext uri="{0D108BD9-81ED-4DB2-BD59-A6C34878D82A}">
                    <a16:rowId xmlns:a16="http://schemas.microsoft.com/office/drawing/2014/main" val="4085700803"/>
                  </a:ext>
                </a:extLst>
              </a:tr>
              <a:tr h="148561">
                <a:tc>
                  <a:txBody>
                    <a:bodyPr/>
                    <a:lstStyle/>
                    <a:p>
                      <a:pPr algn="ctr" fontAlgn="b"/>
                      <a:r>
                        <a:rPr lang="en-US" sz="1200" u="none" strike="noStrike">
                          <a:effectLst/>
                        </a:rPr>
                        <a:t>NAPLES</a:t>
                      </a:r>
                      <a:endParaRPr lang="en-US" sz="1200" b="0" i="0" u="none" strike="noStrike">
                        <a:solidFill>
                          <a:srgbClr val="000000"/>
                        </a:solidFill>
                        <a:effectLst/>
                        <a:latin typeface="Calibri" panose="020F0502020204030204" pitchFamily="34" charset="0"/>
                      </a:endParaRPr>
                    </a:p>
                  </a:txBody>
                  <a:tcPr marL="7428" marR="7428" marT="7428" marB="0" anchor="b"/>
                </a:tc>
                <a:tc>
                  <a:txBody>
                    <a:bodyPr/>
                    <a:lstStyle/>
                    <a:p>
                      <a:pPr algn="ctr" fontAlgn="b"/>
                      <a:r>
                        <a:rPr lang="en-US" sz="1200" u="none" strike="noStrike">
                          <a:effectLst/>
                        </a:rPr>
                        <a:t>FL</a:t>
                      </a:r>
                      <a:endParaRPr lang="en-US" sz="1200" b="0" i="0" u="none" strike="noStrike">
                        <a:solidFill>
                          <a:srgbClr val="000000"/>
                        </a:solidFill>
                        <a:effectLst/>
                        <a:latin typeface="Calibri" panose="020F0502020204030204" pitchFamily="34" charset="0"/>
                      </a:endParaRPr>
                    </a:p>
                  </a:txBody>
                  <a:tcPr marL="7428" marR="7428" marT="7428" marB="0" anchor="b"/>
                </a:tc>
                <a:tc>
                  <a:txBody>
                    <a:bodyPr/>
                    <a:lstStyle/>
                    <a:p>
                      <a:pPr algn="ctr" fontAlgn="b"/>
                      <a:r>
                        <a:rPr lang="en-US" sz="1200" u="none" strike="noStrike" dirty="0">
                          <a:effectLst/>
                        </a:rPr>
                        <a:t>8</a:t>
                      </a:r>
                      <a:endParaRPr lang="en-US" sz="1200" b="0" i="0" u="none" strike="noStrike" dirty="0">
                        <a:solidFill>
                          <a:srgbClr val="000000"/>
                        </a:solidFill>
                        <a:effectLst/>
                        <a:latin typeface="Calibri" panose="020F0502020204030204" pitchFamily="34" charset="0"/>
                      </a:endParaRPr>
                    </a:p>
                  </a:txBody>
                  <a:tcPr marL="7428" marR="7428" marT="7428" marB="0" anchor="b"/>
                </a:tc>
                <a:extLst>
                  <a:ext uri="{0D108BD9-81ED-4DB2-BD59-A6C34878D82A}">
                    <a16:rowId xmlns:a16="http://schemas.microsoft.com/office/drawing/2014/main" val="1728625717"/>
                  </a:ext>
                </a:extLst>
              </a:tr>
              <a:tr h="268895">
                <a:tc>
                  <a:txBody>
                    <a:bodyPr/>
                    <a:lstStyle/>
                    <a:p>
                      <a:pPr algn="ctr" fontAlgn="b"/>
                      <a:r>
                        <a:rPr lang="en-US" sz="1200" u="none" strike="noStrike">
                          <a:effectLst/>
                        </a:rPr>
                        <a:t>TARPON SPRINGS</a:t>
                      </a:r>
                      <a:endParaRPr lang="en-US" sz="1200" b="0" i="0" u="none" strike="noStrike">
                        <a:solidFill>
                          <a:srgbClr val="000000"/>
                        </a:solidFill>
                        <a:effectLst/>
                        <a:latin typeface="Calibri" panose="020F0502020204030204" pitchFamily="34" charset="0"/>
                      </a:endParaRPr>
                    </a:p>
                  </a:txBody>
                  <a:tcPr marL="7428" marR="7428" marT="7428" marB="0" anchor="b"/>
                </a:tc>
                <a:tc>
                  <a:txBody>
                    <a:bodyPr/>
                    <a:lstStyle/>
                    <a:p>
                      <a:pPr algn="ctr" fontAlgn="b"/>
                      <a:r>
                        <a:rPr lang="en-US" sz="1200" u="none" strike="noStrike">
                          <a:effectLst/>
                        </a:rPr>
                        <a:t>FL</a:t>
                      </a:r>
                      <a:endParaRPr lang="en-US" sz="1200" b="0" i="0" u="none" strike="noStrike">
                        <a:solidFill>
                          <a:srgbClr val="000000"/>
                        </a:solidFill>
                        <a:effectLst/>
                        <a:latin typeface="Calibri" panose="020F0502020204030204" pitchFamily="34" charset="0"/>
                      </a:endParaRPr>
                    </a:p>
                  </a:txBody>
                  <a:tcPr marL="7428" marR="7428" marT="7428" marB="0" anchor="b"/>
                </a:tc>
                <a:tc>
                  <a:txBody>
                    <a:bodyPr/>
                    <a:lstStyle/>
                    <a:p>
                      <a:pPr algn="ctr" fontAlgn="b"/>
                      <a:r>
                        <a:rPr lang="en-US" sz="1200" u="none" strike="noStrike" dirty="0">
                          <a:effectLst/>
                        </a:rPr>
                        <a:t>8</a:t>
                      </a:r>
                      <a:endParaRPr lang="en-US" sz="1200" b="0" i="0" u="none" strike="noStrike" dirty="0">
                        <a:solidFill>
                          <a:srgbClr val="000000"/>
                        </a:solidFill>
                        <a:effectLst/>
                        <a:latin typeface="Calibri" panose="020F0502020204030204" pitchFamily="34" charset="0"/>
                      </a:endParaRPr>
                    </a:p>
                  </a:txBody>
                  <a:tcPr marL="7428" marR="7428" marT="7428" marB="0" anchor="b"/>
                </a:tc>
                <a:extLst>
                  <a:ext uri="{0D108BD9-81ED-4DB2-BD59-A6C34878D82A}">
                    <a16:rowId xmlns:a16="http://schemas.microsoft.com/office/drawing/2014/main" val="3322943104"/>
                  </a:ext>
                </a:extLst>
              </a:tr>
              <a:tr h="148561">
                <a:tc>
                  <a:txBody>
                    <a:bodyPr/>
                    <a:lstStyle/>
                    <a:p>
                      <a:pPr algn="ctr" fontAlgn="b"/>
                      <a:r>
                        <a:rPr lang="en-US" sz="1200" u="none" strike="noStrike">
                          <a:effectLst/>
                        </a:rPr>
                        <a:t>TAVERNIER</a:t>
                      </a:r>
                      <a:endParaRPr lang="en-US" sz="1200" b="0" i="0" u="none" strike="noStrike">
                        <a:solidFill>
                          <a:srgbClr val="000000"/>
                        </a:solidFill>
                        <a:effectLst/>
                        <a:latin typeface="Calibri" panose="020F0502020204030204" pitchFamily="34" charset="0"/>
                      </a:endParaRPr>
                    </a:p>
                  </a:txBody>
                  <a:tcPr marL="7428" marR="7428" marT="7428" marB="0" anchor="b"/>
                </a:tc>
                <a:tc>
                  <a:txBody>
                    <a:bodyPr/>
                    <a:lstStyle/>
                    <a:p>
                      <a:pPr algn="ctr" fontAlgn="b"/>
                      <a:r>
                        <a:rPr lang="en-US" sz="1200" u="none" strike="noStrike">
                          <a:effectLst/>
                        </a:rPr>
                        <a:t>FL</a:t>
                      </a:r>
                      <a:endParaRPr lang="en-US" sz="1200" b="0" i="0" u="none" strike="noStrike">
                        <a:solidFill>
                          <a:srgbClr val="000000"/>
                        </a:solidFill>
                        <a:effectLst/>
                        <a:latin typeface="Calibri" panose="020F0502020204030204" pitchFamily="34" charset="0"/>
                      </a:endParaRPr>
                    </a:p>
                  </a:txBody>
                  <a:tcPr marL="7428" marR="7428" marT="7428" marB="0" anchor="b"/>
                </a:tc>
                <a:tc>
                  <a:txBody>
                    <a:bodyPr/>
                    <a:lstStyle/>
                    <a:p>
                      <a:pPr algn="ctr" fontAlgn="b"/>
                      <a:r>
                        <a:rPr lang="en-US" sz="1200" u="none" strike="noStrike" dirty="0">
                          <a:effectLst/>
                        </a:rPr>
                        <a:t>8</a:t>
                      </a:r>
                      <a:endParaRPr lang="en-US" sz="1200" b="0" i="0" u="none" strike="noStrike" dirty="0">
                        <a:solidFill>
                          <a:srgbClr val="000000"/>
                        </a:solidFill>
                        <a:effectLst/>
                        <a:latin typeface="Calibri" panose="020F0502020204030204" pitchFamily="34" charset="0"/>
                      </a:endParaRPr>
                    </a:p>
                  </a:txBody>
                  <a:tcPr marL="7428" marR="7428" marT="7428" marB="0" anchor="b"/>
                </a:tc>
                <a:extLst>
                  <a:ext uri="{0D108BD9-81ED-4DB2-BD59-A6C34878D82A}">
                    <a16:rowId xmlns:a16="http://schemas.microsoft.com/office/drawing/2014/main" val="2114063525"/>
                  </a:ext>
                </a:extLst>
              </a:tr>
              <a:tr h="268895">
                <a:tc>
                  <a:txBody>
                    <a:bodyPr/>
                    <a:lstStyle/>
                    <a:p>
                      <a:pPr algn="ctr" fontAlgn="b"/>
                      <a:r>
                        <a:rPr lang="en-US" sz="1200" u="none" strike="noStrike">
                          <a:effectLst/>
                        </a:rPr>
                        <a:t>APALACHICOLA</a:t>
                      </a:r>
                      <a:endParaRPr lang="en-US" sz="1200" b="0" i="0" u="none" strike="noStrike">
                        <a:solidFill>
                          <a:srgbClr val="000000"/>
                        </a:solidFill>
                        <a:effectLst/>
                        <a:latin typeface="Calibri" panose="020F0502020204030204" pitchFamily="34" charset="0"/>
                      </a:endParaRPr>
                    </a:p>
                  </a:txBody>
                  <a:tcPr marL="7428" marR="7428" marT="7428" marB="0" anchor="b"/>
                </a:tc>
                <a:tc>
                  <a:txBody>
                    <a:bodyPr/>
                    <a:lstStyle/>
                    <a:p>
                      <a:pPr algn="ctr" fontAlgn="b"/>
                      <a:r>
                        <a:rPr lang="en-US" sz="1200" u="none" strike="noStrike">
                          <a:effectLst/>
                        </a:rPr>
                        <a:t>FL</a:t>
                      </a:r>
                      <a:endParaRPr lang="en-US" sz="1200" b="0" i="0" u="none" strike="noStrike">
                        <a:solidFill>
                          <a:srgbClr val="000000"/>
                        </a:solidFill>
                        <a:effectLst/>
                        <a:latin typeface="Calibri" panose="020F0502020204030204" pitchFamily="34" charset="0"/>
                      </a:endParaRPr>
                    </a:p>
                  </a:txBody>
                  <a:tcPr marL="7428" marR="7428" marT="7428" marB="0" anchor="b"/>
                </a:tc>
                <a:tc>
                  <a:txBody>
                    <a:bodyPr/>
                    <a:lstStyle/>
                    <a:p>
                      <a:pPr algn="ctr" fontAlgn="b"/>
                      <a:r>
                        <a:rPr lang="en-US" sz="1200" u="none" strike="noStrike" dirty="0">
                          <a:effectLst/>
                        </a:rPr>
                        <a:t>7</a:t>
                      </a:r>
                      <a:endParaRPr lang="en-US" sz="1200" b="0" i="0" u="none" strike="noStrike" dirty="0">
                        <a:solidFill>
                          <a:srgbClr val="000000"/>
                        </a:solidFill>
                        <a:effectLst/>
                        <a:latin typeface="Calibri" panose="020F0502020204030204" pitchFamily="34" charset="0"/>
                      </a:endParaRPr>
                    </a:p>
                  </a:txBody>
                  <a:tcPr marL="7428" marR="7428" marT="7428" marB="0" anchor="b"/>
                </a:tc>
                <a:extLst>
                  <a:ext uri="{0D108BD9-81ED-4DB2-BD59-A6C34878D82A}">
                    <a16:rowId xmlns:a16="http://schemas.microsoft.com/office/drawing/2014/main" val="506269329"/>
                  </a:ext>
                </a:extLst>
              </a:tr>
              <a:tr h="268895">
                <a:tc>
                  <a:txBody>
                    <a:bodyPr/>
                    <a:lstStyle/>
                    <a:p>
                      <a:pPr algn="ctr" fontAlgn="b"/>
                      <a:r>
                        <a:rPr lang="en-US" sz="1200" u="none" strike="noStrike">
                          <a:effectLst/>
                        </a:rPr>
                        <a:t>BROWNSVILLE</a:t>
                      </a:r>
                      <a:endParaRPr lang="en-US" sz="1200" b="0" i="0" u="none" strike="noStrike">
                        <a:solidFill>
                          <a:srgbClr val="000000"/>
                        </a:solidFill>
                        <a:effectLst/>
                        <a:latin typeface="Calibri" panose="020F0502020204030204" pitchFamily="34" charset="0"/>
                      </a:endParaRPr>
                    </a:p>
                  </a:txBody>
                  <a:tcPr marL="7428" marR="7428" marT="7428" marB="0" anchor="b"/>
                </a:tc>
                <a:tc>
                  <a:txBody>
                    <a:bodyPr/>
                    <a:lstStyle/>
                    <a:p>
                      <a:pPr algn="ctr" fontAlgn="b"/>
                      <a:r>
                        <a:rPr lang="en-US" sz="1200" u="none" strike="noStrike">
                          <a:effectLst/>
                        </a:rPr>
                        <a:t>TX</a:t>
                      </a:r>
                      <a:endParaRPr lang="en-US" sz="1200" b="0" i="0" u="none" strike="noStrike">
                        <a:solidFill>
                          <a:srgbClr val="000000"/>
                        </a:solidFill>
                        <a:effectLst/>
                        <a:latin typeface="Calibri" panose="020F0502020204030204" pitchFamily="34" charset="0"/>
                      </a:endParaRPr>
                    </a:p>
                  </a:txBody>
                  <a:tcPr marL="7428" marR="7428" marT="7428" marB="0" anchor="b"/>
                </a:tc>
                <a:tc>
                  <a:txBody>
                    <a:bodyPr/>
                    <a:lstStyle/>
                    <a:p>
                      <a:pPr algn="ctr" fontAlgn="b"/>
                      <a:r>
                        <a:rPr lang="en-US" sz="1200" u="none" strike="noStrike" dirty="0">
                          <a:effectLst/>
                        </a:rPr>
                        <a:t>7</a:t>
                      </a:r>
                      <a:endParaRPr lang="en-US" sz="1200" b="0" i="0" u="none" strike="noStrike" dirty="0">
                        <a:solidFill>
                          <a:srgbClr val="000000"/>
                        </a:solidFill>
                        <a:effectLst/>
                        <a:latin typeface="Calibri" panose="020F0502020204030204" pitchFamily="34" charset="0"/>
                      </a:endParaRPr>
                    </a:p>
                  </a:txBody>
                  <a:tcPr marL="7428" marR="7428" marT="7428" marB="0" anchor="b"/>
                </a:tc>
                <a:extLst>
                  <a:ext uri="{0D108BD9-81ED-4DB2-BD59-A6C34878D82A}">
                    <a16:rowId xmlns:a16="http://schemas.microsoft.com/office/drawing/2014/main" val="588014413"/>
                  </a:ext>
                </a:extLst>
              </a:tr>
              <a:tr h="148561">
                <a:tc>
                  <a:txBody>
                    <a:bodyPr/>
                    <a:lstStyle/>
                    <a:p>
                      <a:pPr algn="ctr" fontAlgn="b"/>
                      <a:r>
                        <a:rPr lang="en-US" sz="1200" u="none" strike="noStrike">
                          <a:effectLst/>
                        </a:rPr>
                        <a:t>HOMOSASSA</a:t>
                      </a:r>
                      <a:endParaRPr lang="en-US" sz="1200" b="0" i="0" u="none" strike="noStrike">
                        <a:solidFill>
                          <a:srgbClr val="000000"/>
                        </a:solidFill>
                        <a:effectLst/>
                        <a:latin typeface="Calibri" panose="020F0502020204030204" pitchFamily="34" charset="0"/>
                      </a:endParaRPr>
                    </a:p>
                  </a:txBody>
                  <a:tcPr marL="7428" marR="7428" marT="7428" marB="0" anchor="b"/>
                </a:tc>
                <a:tc>
                  <a:txBody>
                    <a:bodyPr/>
                    <a:lstStyle/>
                    <a:p>
                      <a:pPr algn="ctr" fontAlgn="b"/>
                      <a:r>
                        <a:rPr lang="en-US" sz="1200" u="none" strike="noStrike">
                          <a:effectLst/>
                        </a:rPr>
                        <a:t>FL</a:t>
                      </a:r>
                      <a:endParaRPr lang="en-US" sz="1200" b="0" i="0" u="none" strike="noStrike">
                        <a:solidFill>
                          <a:srgbClr val="000000"/>
                        </a:solidFill>
                        <a:effectLst/>
                        <a:latin typeface="Calibri" panose="020F0502020204030204" pitchFamily="34" charset="0"/>
                      </a:endParaRPr>
                    </a:p>
                  </a:txBody>
                  <a:tcPr marL="7428" marR="7428" marT="7428" marB="0" anchor="b"/>
                </a:tc>
                <a:tc>
                  <a:txBody>
                    <a:bodyPr/>
                    <a:lstStyle/>
                    <a:p>
                      <a:pPr algn="ctr" fontAlgn="b"/>
                      <a:r>
                        <a:rPr lang="en-US" sz="1200" u="none" strike="noStrike" dirty="0">
                          <a:effectLst/>
                        </a:rPr>
                        <a:t>7</a:t>
                      </a:r>
                      <a:endParaRPr lang="en-US" sz="1200" b="0" i="0" u="none" strike="noStrike" dirty="0">
                        <a:solidFill>
                          <a:srgbClr val="000000"/>
                        </a:solidFill>
                        <a:effectLst/>
                        <a:latin typeface="Calibri" panose="020F0502020204030204" pitchFamily="34" charset="0"/>
                      </a:endParaRPr>
                    </a:p>
                  </a:txBody>
                  <a:tcPr marL="7428" marR="7428" marT="7428" marB="0" anchor="b"/>
                </a:tc>
                <a:extLst>
                  <a:ext uri="{0D108BD9-81ED-4DB2-BD59-A6C34878D82A}">
                    <a16:rowId xmlns:a16="http://schemas.microsoft.com/office/drawing/2014/main" val="2649525110"/>
                  </a:ext>
                </a:extLst>
              </a:tr>
              <a:tr h="268895">
                <a:tc>
                  <a:txBody>
                    <a:bodyPr/>
                    <a:lstStyle/>
                    <a:p>
                      <a:pPr algn="ctr" fontAlgn="b"/>
                      <a:r>
                        <a:rPr lang="en-US" sz="1200" u="none" strike="noStrike">
                          <a:effectLst/>
                        </a:rPr>
                        <a:t>ISLAMORADA</a:t>
                      </a:r>
                      <a:endParaRPr lang="en-US" sz="1200" b="0" i="0" u="none" strike="noStrike">
                        <a:solidFill>
                          <a:srgbClr val="000000"/>
                        </a:solidFill>
                        <a:effectLst/>
                        <a:latin typeface="Calibri" panose="020F0502020204030204" pitchFamily="34" charset="0"/>
                      </a:endParaRPr>
                    </a:p>
                  </a:txBody>
                  <a:tcPr marL="7428" marR="7428" marT="7428" marB="0" anchor="b"/>
                </a:tc>
                <a:tc>
                  <a:txBody>
                    <a:bodyPr/>
                    <a:lstStyle/>
                    <a:p>
                      <a:pPr algn="ctr" fontAlgn="b"/>
                      <a:r>
                        <a:rPr lang="en-US" sz="1200" u="none" strike="noStrike">
                          <a:effectLst/>
                        </a:rPr>
                        <a:t>FL</a:t>
                      </a:r>
                      <a:endParaRPr lang="en-US" sz="1200" b="0" i="0" u="none" strike="noStrike">
                        <a:solidFill>
                          <a:srgbClr val="000000"/>
                        </a:solidFill>
                        <a:effectLst/>
                        <a:latin typeface="Calibri" panose="020F0502020204030204" pitchFamily="34" charset="0"/>
                      </a:endParaRPr>
                    </a:p>
                  </a:txBody>
                  <a:tcPr marL="7428" marR="7428" marT="7428" marB="0" anchor="b"/>
                </a:tc>
                <a:tc>
                  <a:txBody>
                    <a:bodyPr/>
                    <a:lstStyle/>
                    <a:p>
                      <a:pPr algn="ctr" fontAlgn="b"/>
                      <a:r>
                        <a:rPr lang="en-US" sz="1200" u="none" strike="noStrike" dirty="0">
                          <a:effectLst/>
                        </a:rPr>
                        <a:t>7</a:t>
                      </a:r>
                      <a:endParaRPr lang="en-US" sz="1200" b="0" i="0" u="none" strike="noStrike" dirty="0">
                        <a:solidFill>
                          <a:srgbClr val="000000"/>
                        </a:solidFill>
                        <a:effectLst/>
                        <a:latin typeface="Calibri" panose="020F0502020204030204" pitchFamily="34" charset="0"/>
                      </a:endParaRPr>
                    </a:p>
                  </a:txBody>
                  <a:tcPr marL="7428" marR="7428" marT="7428" marB="0" anchor="b"/>
                </a:tc>
                <a:extLst>
                  <a:ext uri="{0D108BD9-81ED-4DB2-BD59-A6C34878D82A}">
                    <a16:rowId xmlns:a16="http://schemas.microsoft.com/office/drawing/2014/main" val="421759473"/>
                  </a:ext>
                </a:extLst>
              </a:tr>
              <a:tr h="148561">
                <a:tc>
                  <a:txBody>
                    <a:bodyPr/>
                    <a:lstStyle/>
                    <a:p>
                      <a:pPr algn="ctr" fontAlgn="b"/>
                      <a:r>
                        <a:rPr lang="en-US" sz="1200" u="none" strike="noStrike">
                          <a:effectLst/>
                        </a:rPr>
                        <a:t>KEY WEST</a:t>
                      </a:r>
                      <a:endParaRPr lang="en-US" sz="1200" b="0" i="0" u="none" strike="noStrike">
                        <a:solidFill>
                          <a:srgbClr val="000000"/>
                        </a:solidFill>
                        <a:effectLst/>
                        <a:latin typeface="Calibri" panose="020F0502020204030204" pitchFamily="34" charset="0"/>
                      </a:endParaRPr>
                    </a:p>
                  </a:txBody>
                  <a:tcPr marL="7428" marR="7428" marT="7428" marB="0" anchor="b"/>
                </a:tc>
                <a:tc>
                  <a:txBody>
                    <a:bodyPr/>
                    <a:lstStyle/>
                    <a:p>
                      <a:pPr algn="ctr" fontAlgn="b"/>
                      <a:r>
                        <a:rPr lang="en-US" sz="1200" u="none" strike="noStrike">
                          <a:effectLst/>
                        </a:rPr>
                        <a:t>FL</a:t>
                      </a:r>
                      <a:endParaRPr lang="en-US" sz="1200" b="0" i="0" u="none" strike="noStrike">
                        <a:solidFill>
                          <a:srgbClr val="000000"/>
                        </a:solidFill>
                        <a:effectLst/>
                        <a:latin typeface="Calibri" panose="020F0502020204030204" pitchFamily="34" charset="0"/>
                      </a:endParaRPr>
                    </a:p>
                  </a:txBody>
                  <a:tcPr marL="7428" marR="7428" marT="7428" marB="0" anchor="b"/>
                </a:tc>
                <a:tc>
                  <a:txBody>
                    <a:bodyPr/>
                    <a:lstStyle/>
                    <a:p>
                      <a:pPr algn="ctr" fontAlgn="b"/>
                      <a:r>
                        <a:rPr lang="en-US" sz="1200" u="none" strike="noStrike" dirty="0">
                          <a:effectLst/>
                        </a:rPr>
                        <a:t>7</a:t>
                      </a:r>
                      <a:endParaRPr lang="en-US" sz="1200" b="0" i="0" u="none" strike="noStrike" dirty="0">
                        <a:solidFill>
                          <a:srgbClr val="000000"/>
                        </a:solidFill>
                        <a:effectLst/>
                        <a:latin typeface="Calibri" panose="020F0502020204030204" pitchFamily="34" charset="0"/>
                      </a:endParaRPr>
                    </a:p>
                  </a:txBody>
                  <a:tcPr marL="7428" marR="7428" marT="7428" marB="0" anchor="b"/>
                </a:tc>
                <a:extLst>
                  <a:ext uri="{0D108BD9-81ED-4DB2-BD59-A6C34878D82A}">
                    <a16:rowId xmlns:a16="http://schemas.microsoft.com/office/drawing/2014/main" val="1035383068"/>
                  </a:ext>
                </a:extLst>
              </a:tr>
              <a:tr h="268895">
                <a:tc>
                  <a:txBody>
                    <a:bodyPr/>
                    <a:lstStyle/>
                    <a:p>
                      <a:pPr algn="ctr" fontAlgn="b"/>
                      <a:r>
                        <a:rPr lang="en-US" sz="1200" u="none" strike="noStrike">
                          <a:effectLst/>
                        </a:rPr>
                        <a:t>MADEIRA BEACH</a:t>
                      </a:r>
                      <a:endParaRPr lang="en-US" sz="1200" b="0" i="0" u="none" strike="noStrike">
                        <a:solidFill>
                          <a:srgbClr val="000000"/>
                        </a:solidFill>
                        <a:effectLst/>
                        <a:latin typeface="Calibri" panose="020F0502020204030204" pitchFamily="34" charset="0"/>
                      </a:endParaRPr>
                    </a:p>
                  </a:txBody>
                  <a:tcPr marL="7428" marR="7428" marT="7428" marB="0" anchor="b"/>
                </a:tc>
                <a:tc>
                  <a:txBody>
                    <a:bodyPr/>
                    <a:lstStyle/>
                    <a:p>
                      <a:pPr algn="ctr" fontAlgn="b"/>
                      <a:r>
                        <a:rPr lang="en-US" sz="1200" u="none" strike="noStrike">
                          <a:effectLst/>
                        </a:rPr>
                        <a:t>FL</a:t>
                      </a:r>
                      <a:endParaRPr lang="en-US" sz="1200" b="0" i="0" u="none" strike="noStrike">
                        <a:solidFill>
                          <a:srgbClr val="000000"/>
                        </a:solidFill>
                        <a:effectLst/>
                        <a:latin typeface="Calibri" panose="020F0502020204030204" pitchFamily="34" charset="0"/>
                      </a:endParaRPr>
                    </a:p>
                  </a:txBody>
                  <a:tcPr marL="7428" marR="7428" marT="7428" marB="0" anchor="b"/>
                </a:tc>
                <a:tc>
                  <a:txBody>
                    <a:bodyPr/>
                    <a:lstStyle/>
                    <a:p>
                      <a:pPr algn="ctr" fontAlgn="b"/>
                      <a:r>
                        <a:rPr lang="en-US" sz="1200" u="none" strike="noStrike" dirty="0">
                          <a:effectLst/>
                        </a:rPr>
                        <a:t>7</a:t>
                      </a:r>
                      <a:endParaRPr lang="en-US" sz="1200" b="0" i="0" u="none" strike="noStrike" dirty="0">
                        <a:solidFill>
                          <a:srgbClr val="000000"/>
                        </a:solidFill>
                        <a:effectLst/>
                        <a:latin typeface="Calibri" panose="020F0502020204030204" pitchFamily="34" charset="0"/>
                      </a:endParaRPr>
                    </a:p>
                  </a:txBody>
                  <a:tcPr marL="7428" marR="7428" marT="7428" marB="0" anchor="b"/>
                </a:tc>
                <a:extLst>
                  <a:ext uri="{0D108BD9-81ED-4DB2-BD59-A6C34878D82A}">
                    <a16:rowId xmlns:a16="http://schemas.microsoft.com/office/drawing/2014/main" val="2402793100"/>
                  </a:ext>
                </a:extLst>
              </a:tr>
              <a:tr h="148561">
                <a:tc>
                  <a:txBody>
                    <a:bodyPr/>
                    <a:lstStyle/>
                    <a:p>
                      <a:pPr algn="ctr" fontAlgn="b"/>
                      <a:r>
                        <a:rPr lang="en-US" sz="1200" u="none" strike="noStrike">
                          <a:effectLst/>
                        </a:rPr>
                        <a:t>MARATHON</a:t>
                      </a:r>
                      <a:endParaRPr lang="en-US" sz="1200" b="0" i="0" u="none" strike="noStrike">
                        <a:solidFill>
                          <a:srgbClr val="000000"/>
                        </a:solidFill>
                        <a:effectLst/>
                        <a:latin typeface="Calibri" panose="020F0502020204030204" pitchFamily="34" charset="0"/>
                      </a:endParaRPr>
                    </a:p>
                  </a:txBody>
                  <a:tcPr marL="7428" marR="7428" marT="7428" marB="0" anchor="b"/>
                </a:tc>
                <a:tc>
                  <a:txBody>
                    <a:bodyPr/>
                    <a:lstStyle/>
                    <a:p>
                      <a:pPr algn="ctr" fontAlgn="b"/>
                      <a:r>
                        <a:rPr lang="en-US" sz="1200" u="none" strike="noStrike">
                          <a:effectLst/>
                        </a:rPr>
                        <a:t>FL</a:t>
                      </a:r>
                      <a:endParaRPr lang="en-US" sz="1200" b="0" i="0" u="none" strike="noStrike">
                        <a:solidFill>
                          <a:srgbClr val="000000"/>
                        </a:solidFill>
                        <a:effectLst/>
                        <a:latin typeface="Calibri" panose="020F0502020204030204" pitchFamily="34" charset="0"/>
                      </a:endParaRPr>
                    </a:p>
                  </a:txBody>
                  <a:tcPr marL="7428" marR="7428" marT="7428" marB="0" anchor="b"/>
                </a:tc>
                <a:tc>
                  <a:txBody>
                    <a:bodyPr/>
                    <a:lstStyle/>
                    <a:p>
                      <a:pPr algn="ctr" fontAlgn="b"/>
                      <a:r>
                        <a:rPr lang="en-US" sz="1200" u="none" strike="noStrike" dirty="0">
                          <a:effectLst/>
                        </a:rPr>
                        <a:t>7</a:t>
                      </a:r>
                      <a:endParaRPr lang="en-US" sz="1200" b="0" i="0" u="none" strike="noStrike" dirty="0">
                        <a:solidFill>
                          <a:srgbClr val="000000"/>
                        </a:solidFill>
                        <a:effectLst/>
                        <a:latin typeface="Calibri" panose="020F0502020204030204" pitchFamily="34" charset="0"/>
                      </a:endParaRPr>
                    </a:p>
                  </a:txBody>
                  <a:tcPr marL="7428" marR="7428" marT="7428" marB="0" anchor="b"/>
                </a:tc>
                <a:extLst>
                  <a:ext uri="{0D108BD9-81ED-4DB2-BD59-A6C34878D82A}">
                    <a16:rowId xmlns:a16="http://schemas.microsoft.com/office/drawing/2014/main" val="1233915899"/>
                  </a:ext>
                </a:extLst>
              </a:tr>
              <a:tr h="148561">
                <a:tc>
                  <a:txBody>
                    <a:bodyPr/>
                    <a:lstStyle/>
                    <a:p>
                      <a:pPr algn="ctr" fontAlgn="b"/>
                      <a:r>
                        <a:rPr lang="en-US" sz="1200" u="none" strike="noStrike">
                          <a:effectLst/>
                        </a:rPr>
                        <a:t>NICEVILLE</a:t>
                      </a:r>
                      <a:endParaRPr lang="en-US" sz="1200" b="0" i="0" u="none" strike="noStrike">
                        <a:solidFill>
                          <a:srgbClr val="000000"/>
                        </a:solidFill>
                        <a:effectLst/>
                        <a:latin typeface="Calibri" panose="020F0502020204030204" pitchFamily="34" charset="0"/>
                      </a:endParaRPr>
                    </a:p>
                  </a:txBody>
                  <a:tcPr marL="7428" marR="7428" marT="7428" marB="0" anchor="b"/>
                </a:tc>
                <a:tc>
                  <a:txBody>
                    <a:bodyPr/>
                    <a:lstStyle/>
                    <a:p>
                      <a:pPr algn="ctr" fontAlgn="b"/>
                      <a:r>
                        <a:rPr lang="en-US" sz="1200" u="none" strike="noStrike">
                          <a:effectLst/>
                        </a:rPr>
                        <a:t>FL</a:t>
                      </a:r>
                      <a:endParaRPr lang="en-US" sz="1200" b="0" i="0" u="none" strike="noStrike">
                        <a:solidFill>
                          <a:srgbClr val="000000"/>
                        </a:solidFill>
                        <a:effectLst/>
                        <a:latin typeface="Calibri" panose="020F0502020204030204" pitchFamily="34" charset="0"/>
                      </a:endParaRPr>
                    </a:p>
                  </a:txBody>
                  <a:tcPr marL="7428" marR="7428" marT="7428" marB="0" anchor="b"/>
                </a:tc>
                <a:tc>
                  <a:txBody>
                    <a:bodyPr/>
                    <a:lstStyle/>
                    <a:p>
                      <a:pPr algn="ctr" fontAlgn="b"/>
                      <a:r>
                        <a:rPr lang="en-US" sz="1200" u="none" strike="noStrike" dirty="0">
                          <a:effectLst/>
                        </a:rPr>
                        <a:t>7</a:t>
                      </a:r>
                      <a:endParaRPr lang="en-US" sz="1200" b="0" i="0" u="none" strike="noStrike" dirty="0">
                        <a:solidFill>
                          <a:srgbClr val="000000"/>
                        </a:solidFill>
                        <a:effectLst/>
                        <a:latin typeface="Calibri" panose="020F0502020204030204" pitchFamily="34" charset="0"/>
                      </a:endParaRPr>
                    </a:p>
                  </a:txBody>
                  <a:tcPr marL="7428" marR="7428" marT="7428" marB="0" anchor="b"/>
                </a:tc>
                <a:extLst>
                  <a:ext uri="{0D108BD9-81ED-4DB2-BD59-A6C34878D82A}">
                    <a16:rowId xmlns:a16="http://schemas.microsoft.com/office/drawing/2014/main" val="1735348236"/>
                  </a:ext>
                </a:extLst>
              </a:tr>
              <a:tr h="268895">
                <a:tc>
                  <a:txBody>
                    <a:bodyPr/>
                    <a:lstStyle/>
                    <a:p>
                      <a:pPr algn="ctr" fontAlgn="b"/>
                      <a:r>
                        <a:rPr lang="en-US" sz="1200" u="none" strike="noStrike">
                          <a:effectLst/>
                        </a:rPr>
                        <a:t>PASCAGOULA</a:t>
                      </a:r>
                      <a:endParaRPr lang="en-US" sz="1200" b="0" i="0" u="none" strike="noStrike">
                        <a:solidFill>
                          <a:srgbClr val="000000"/>
                        </a:solidFill>
                        <a:effectLst/>
                        <a:latin typeface="Calibri" panose="020F0502020204030204" pitchFamily="34" charset="0"/>
                      </a:endParaRPr>
                    </a:p>
                  </a:txBody>
                  <a:tcPr marL="7428" marR="7428" marT="7428" marB="0" anchor="b"/>
                </a:tc>
                <a:tc>
                  <a:txBody>
                    <a:bodyPr/>
                    <a:lstStyle/>
                    <a:p>
                      <a:pPr algn="ctr" fontAlgn="b"/>
                      <a:r>
                        <a:rPr lang="en-US" sz="1200" u="none" strike="noStrike">
                          <a:effectLst/>
                        </a:rPr>
                        <a:t>MS</a:t>
                      </a:r>
                      <a:endParaRPr lang="en-US" sz="1200" b="0" i="0" u="none" strike="noStrike">
                        <a:solidFill>
                          <a:srgbClr val="000000"/>
                        </a:solidFill>
                        <a:effectLst/>
                        <a:latin typeface="Calibri" panose="020F0502020204030204" pitchFamily="34" charset="0"/>
                      </a:endParaRPr>
                    </a:p>
                  </a:txBody>
                  <a:tcPr marL="7428" marR="7428" marT="7428" marB="0" anchor="b"/>
                </a:tc>
                <a:tc>
                  <a:txBody>
                    <a:bodyPr/>
                    <a:lstStyle/>
                    <a:p>
                      <a:pPr algn="ctr" fontAlgn="b"/>
                      <a:r>
                        <a:rPr lang="en-US" sz="1200" u="none" strike="noStrike" dirty="0">
                          <a:effectLst/>
                        </a:rPr>
                        <a:t>7</a:t>
                      </a:r>
                      <a:endParaRPr lang="en-US" sz="1200" b="0" i="0" u="none" strike="noStrike" dirty="0">
                        <a:solidFill>
                          <a:srgbClr val="000000"/>
                        </a:solidFill>
                        <a:effectLst/>
                        <a:latin typeface="Calibri" panose="020F0502020204030204" pitchFamily="34" charset="0"/>
                      </a:endParaRPr>
                    </a:p>
                  </a:txBody>
                  <a:tcPr marL="7428" marR="7428" marT="7428" marB="0" anchor="b"/>
                </a:tc>
                <a:extLst>
                  <a:ext uri="{0D108BD9-81ED-4DB2-BD59-A6C34878D82A}">
                    <a16:rowId xmlns:a16="http://schemas.microsoft.com/office/drawing/2014/main" val="2078959860"/>
                  </a:ext>
                </a:extLst>
              </a:tr>
              <a:tr h="148561">
                <a:tc>
                  <a:txBody>
                    <a:bodyPr/>
                    <a:lstStyle/>
                    <a:p>
                      <a:pPr algn="ctr" fontAlgn="b"/>
                      <a:r>
                        <a:rPr lang="en-US" sz="1200" u="none" strike="noStrike">
                          <a:effectLst/>
                        </a:rPr>
                        <a:t>PORT ISABEL</a:t>
                      </a:r>
                      <a:endParaRPr lang="en-US" sz="1200" b="0" i="0" u="none" strike="noStrike">
                        <a:solidFill>
                          <a:srgbClr val="000000"/>
                        </a:solidFill>
                        <a:effectLst/>
                        <a:latin typeface="Calibri" panose="020F0502020204030204" pitchFamily="34" charset="0"/>
                      </a:endParaRPr>
                    </a:p>
                  </a:txBody>
                  <a:tcPr marL="7428" marR="7428" marT="7428" marB="0" anchor="b"/>
                </a:tc>
                <a:tc>
                  <a:txBody>
                    <a:bodyPr/>
                    <a:lstStyle/>
                    <a:p>
                      <a:pPr algn="ctr" fontAlgn="b"/>
                      <a:r>
                        <a:rPr lang="en-US" sz="1200" u="none" strike="noStrike">
                          <a:effectLst/>
                        </a:rPr>
                        <a:t>TX</a:t>
                      </a:r>
                      <a:endParaRPr lang="en-US" sz="1200" b="0" i="0" u="none" strike="noStrike">
                        <a:solidFill>
                          <a:srgbClr val="000000"/>
                        </a:solidFill>
                        <a:effectLst/>
                        <a:latin typeface="Calibri" panose="020F0502020204030204" pitchFamily="34" charset="0"/>
                      </a:endParaRPr>
                    </a:p>
                  </a:txBody>
                  <a:tcPr marL="7428" marR="7428" marT="7428" marB="0" anchor="b"/>
                </a:tc>
                <a:tc>
                  <a:txBody>
                    <a:bodyPr/>
                    <a:lstStyle/>
                    <a:p>
                      <a:pPr algn="ctr" fontAlgn="b"/>
                      <a:r>
                        <a:rPr lang="en-US" sz="1200" u="none" strike="noStrike" dirty="0">
                          <a:effectLst/>
                        </a:rPr>
                        <a:t>7</a:t>
                      </a:r>
                      <a:endParaRPr lang="en-US" sz="1200" b="0" i="0" u="none" strike="noStrike" dirty="0">
                        <a:solidFill>
                          <a:srgbClr val="000000"/>
                        </a:solidFill>
                        <a:effectLst/>
                        <a:latin typeface="Calibri" panose="020F0502020204030204" pitchFamily="34" charset="0"/>
                      </a:endParaRPr>
                    </a:p>
                  </a:txBody>
                  <a:tcPr marL="7428" marR="7428" marT="7428" marB="0" anchor="b"/>
                </a:tc>
                <a:extLst>
                  <a:ext uri="{0D108BD9-81ED-4DB2-BD59-A6C34878D82A}">
                    <a16:rowId xmlns:a16="http://schemas.microsoft.com/office/drawing/2014/main" val="483197761"/>
                  </a:ext>
                </a:extLst>
              </a:tr>
              <a:tr h="148561">
                <a:tc>
                  <a:txBody>
                    <a:bodyPr/>
                    <a:lstStyle/>
                    <a:p>
                      <a:pPr algn="ctr" fontAlgn="b"/>
                      <a:r>
                        <a:rPr lang="en-US" sz="1200" u="none" strike="noStrike">
                          <a:effectLst/>
                        </a:rPr>
                        <a:t>RACELAND</a:t>
                      </a:r>
                      <a:endParaRPr lang="en-US" sz="1200" b="0" i="0" u="none" strike="noStrike">
                        <a:solidFill>
                          <a:srgbClr val="000000"/>
                        </a:solidFill>
                        <a:effectLst/>
                        <a:latin typeface="Calibri" panose="020F0502020204030204" pitchFamily="34" charset="0"/>
                      </a:endParaRPr>
                    </a:p>
                  </a:txBody>
                  <a:tcPr marL="7428" marR="7428" marT="7428" marB="0" anchor="b"/>
                </a:tc>
                <a:tc>
                  <a:txBody>
                    <a:bodyPr/>
                    <a:lstStyle/>
                    <a:p>
                      <a:pPr algn="ctr" fontAlgn="b"/>
                      <a:r>
                        <a:rPr lang="en-US" sz="1200" u="none" strike="noStrike">
                          <a:effectLst/>
                        </a:rPr>
                        <a:t>LA</a:t>
                      </a:r>
                      <a:endParaRPr lang="en-US" sz="1200" b="0" i="0" u="none" strike="noStrike">
                        <a:solidFill>
                          <a:srgbClr val="000000"/>
                        </a:solidFill>
                        <a:effectLst/>
                        <a:latin typeface="Calibri" panose="020F0502020204030204" pitchFamily="34" charset="0"/>
                      </a:endParaRPr>
                    </a:p>
                  </a:txBody>
                  <a:tcPr marL="7428" marR="7428" marT="7428" marB="0" anchor="b"/>
                </a:tc>
                <a:tc>
                  <a:txBody>
                    <a:bodyPr/>
                    <a:lstStyle/>
                    <a:p>
                      <a:pPr algn="ctr" fontAlgn="b"/>
                      <a:r>
                        <a:rPr lang="en-US" sz="1200" u="none" strike="noStrike" dirty="0">
                          <a:effectLst/>
                        </a:rPr>
                        <a:t>7</a:t>
                      </a:r>
                      <a:endParaRPr lang="en-US" sz="1200" b="0" i="0" u="none" strike="noStrike" dirty="0">
                        <a:solidFill>
                          <a:srgbClr val="000000"/>
                        </a:solidFill>
                        <a:effectLst/>
                        <a:latin typeface="Calibri" panose="020F0502020204030204" pitchFamily="34" charset="0"/>
                      </a:endParaRPr>
                    </a:p>
                  </a:txBody>
                  <a:tcPr marL="7428" marR="7428" marT="7428" marB="0" anchor="b"/>
                </a:tc>
                <a:extLst>
                  <a:ext uri="{0D108BD9-81ED-4DB2-BD59-A6C34878D82A}">
                    <a16:rowId xmlns:a16="http://schemas.microsoft.com/office/drawing/2014/main" val="2612575058"/>
                  </a:ext>
                </a:extLst>
              </a:tr>
            </a:tbl>
          </a:graphicData>
        </a:graphic>
      </p:graphicFrame>
    </p:spTree>
    <p:extLst>
      <p:ext uri="{BB962C8B-B14F-4D97-AF65-F5344CB8AC3E}">
        <p14:creationId xmlns:p14="http://schemas.microsoft.com/office/powerpoint/2010/main" val="9151680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E8315C3E-FFE0-4B8C-A7FB-252CDB7836C9}"/>
              </a:ext>
            </a:extLst>
          </p:cNvPr>
          <p:cNvSpPr>
            <a:spLocks noGrp="1"/>
          </p:cNvSpPr>
          <p:nvPr>
            <p:ph type="body" idx="1"/>
          </p:nvPr>
        </p:nvSpPr>
        <p:spPr>
          <a:xfrm>
            <a:off x="267859" y="125949"/>
            <a:ext cx="4649787" cy="576262"/>
          </a:xfrm>
        </p:spPr>
        <p:txBody>
          <a:bodyPr/>
          <a:lstStyle/>
          <a:p>
            <a:r>
              <a:rPr lang="en-US" b="1" dirty="0"/>
              <a:t>Overall data info: </a:t>
            </a:r>
          </a:p>
        </p:txBody>
      </p:sp>
      <p:sp>
        <p:nvSpPr>
          <p:cNvPr id="6" name="Content Placeholder 5">
            <a:extLst>
              <a:ext uri="{FF2B5EF4-FFF2-40B4-BE49-F238E27FC236}">
                <a16:creationId xmlns:a16="http://schemas.microsoft.com/office/drawing/2014/main" id="{BB07C8BC-A575-4DC8-898F-1DCF5F6D1CD8}"/>
              </a:ext>
            </a:extLst>
          </p:cNvPr>
          <p:cNvSpPr>
            <a:spLocks noGrp="1"/>
          </p:cNvSpPr>
          <p:nvPr>
            <p:ph sz="half" idx="2"/>
          </p:nvPr>
        </p:nvSpPr>
        <p:spPr>
          <a:xfrm>
            <a:off x="512261" y="785091"/>
            <a:ext cx="11167477" cy="5745018"/>
          </a:xfrm>
        </p:spPr>
        <p:txBody>
          <a:bodyPr>
            <a:normAutofit/>
          </a:bodyPr>
          <a:lstStyle/>
          <a:p>
            <a:r>
              <a:rPr lang="en-US" sz="2300" b="1" dirty="0">
                <a:solidFill>
                  <a:schemeClr val="tx1"/>
                </a:solidFill>
              </a:rPr>
              <a:t>Many states have transitioned in the last few decades to the Trip Ticket program</a:t>
            </a:r>
          </a:p>
          <a:p>
            <a:r>
              <a:rPr lang="en-US" sz="2300" b="1" dirty="0">
                <a:solidFill>
                  <a:schemeClr val="tx1"/>
                </a:solidFill>
              </a:rPr>
              <a:t>Historic fisheries landings data has not always been digitized in the transition process</a:t>
            </a:r>
          </a:p>
          <a:p>
            <a:r>
              <a:rPr lang="en-US" sz="2300" b="1" dirty="0">
                <a:solidFill>
                  <a:schemeClr val="tx1"/>
                </a:solidFill>
              </a:rPr>
              <a:t>The 2022 effort sought to fill gaps in the historic dealer data</a:t>
            </a:r>
          </a:p>
          <a:p>
            <a:r>
              <a:rPr lang="en-US" sz="2300" b="1" dirty="0">
                <a:solidFill>
                  <a:schemeClr val="tx1"/>
                </a:solidFill>
              </a:rPr>
              <a:t>All of the data was first downloaded – each year from 1977</a:t>
            </a:r>
          </a:p>
          <a:p>
            <a:r>
              <a:rPr lang="en-US" sz="2300" b="1" dirty="0">
                <a:solidFill>
                  <a:schemeClr val="tx1"/>
                </a:solidFill>
              </a:rPr>
              <a:t>Later years had more info on dealer names compared to early data so this later info was used to complete the dataset when possible</a:t>
            </a:r>
          </a:p>
          <a:p>
            <a:r>
              <a:rPr lang="en-US" sz="2300" b="1" dirty="0">
                <a:solidFill>
                  <a:schemeClr val="tx1"/>
                </a:solidFill>
              </a:rPr>
              <a:t>Data sources used for cross-reference: The Annual Interstate Certified Shellfish Shipper’s List, state business directories, online newspaper archives</a:t>
            </a:r>
          </a:p>
          <a:p>
            <a:r>
              <a:rPr lang="en-US" sz="2300" b="1" dirty="0">
                <a:solidFill>
                  <a:schemeClr val="tx1"/>
                </a:solidFill>
              </a:rPr>
              <a:t>All states were contacted to collect all digitized data available before Trip Ticket data collections. </a:t>
            </a:r>
          </a:p>
          <a:p>
            <a:r>
              <a:rPr lang="en-US" sz="2300" b="1" dirty="0">
                <a:solidFill>
                  <a:schemeClr val="tx1"/>
                </a:solidFill>
              </a:rPr>
              <a:t>Dataset contains info on:  year, state of landing, county, dealer code, species, pounds weight, ex-vessel value price (paid to the fishing vessel)</a:t>
            </a:r>
          </a:p>
          <a:p>
            <a:endParaRPr lang="en-US" dirty="0"/>
          </a:p>
          <a:p>
            <a:pPr marL="0" indent="0">
              <a:buNone/>
            </a:pPr>
            <a:endParaRPr lang="en-US" dirty="0"/>
          </a:p>
        </p:txBody>
      </p:sp>
    </p:spTree>
    <p:extLst>
      <p:ext uri="{BB962C8B-B14F-4D97-AF65-F5344CB8AC3E}">
        <p14:creationId xmlns:p14="http://schemas.microsoft.com/office/powerpoint/2010/main" val="402068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E8315C3E-FFE0-4B8C-A7FB-252CDB7836C9}"/>
              </a:ext>
            </a:extLst>
          </p:cNvPr>
          <p:cNvSpPr>
            <a:spLocks noGrp="1"/>
          </p:cNvSpPr>
          <p:nvPr>
            <p:ph type="body" idx="1"/>
          </p:nvPr>
        </p:nvSpPr>
        <p:spPr>
          <a:xfrm>
            <a:off x="379095" y="425309"/>
            <a:ext cx="7168872" cy="576262"/>
          </a:xfrm>
        </p:spPr>
        <p:txBody>
          <a:bodyPr>
            <a:normAutofit fontScale="92500" lnSpcReduction="10000"/>
          </a:bodyPr>
          <a:lstStyle/>
          <a:p>
            <a:r>
              <a:rPr lang="en-US" sz="4000" b="1" dirty="0"/>
              <a:t>Trip Ticket Transition years </a:t>
            </a:r>
          </a:p>
        </p:txBody>
      </p:sp>
      <p:sp>
        <p:nvSpPr>
          <p:cNvPr id="6" name="Content Placeholder 5">
            <a:extLst>
              <a:ext uri="{FF2B5EF4-FFF2-40B4-BE49-F238E27FC236}">
                <a16:creationId xmlns:a16="http://schemas.microsoft.com/office/drawing/2014/main" id="{BB07C8BC-A575-4DC8-898F-1DCF5F6D1CD8}"/>
              </a:ext>
            </a:extLst>
          </p:cNvPr>
          <p:cNvSpPr>
            <a:spLocks noGrp="1"/>
          </p:cNvSpPr>
          <p:nvPr>
            <p:ph sz="half" idx="2"/>
          </p:nvPr>
        </p:nvSpPr>
        <p:spPr>
          <a:xfrm>
            <a:off x="2475344" y="1097279"/>
            <a:ext cx="6132947" cy="5488247"/>
          </a:xfrm>
        </p:spPr>
        <p:txBody>
          <a:bodyPr>
            <a:normAutofit/>
          </a:bodyPr>
          <a:lstStyle/>
          <a:p>
            <a:pPr>
              <a:lnSpc>
                <a:spcPct val="150000"/>
              </a:lnSpc>
            </a:pPr>
            <a:r>
              <a:rPr lang="en-US" sz="4800" b="1" dirty="0">
                <a:solidFill>
                  <a:schemeClr val="tx1"/>
                </a:solidFill>
              </a:rPr>
              <a:t>Florida – 1985</a:t>
            </a:r>
          </a:p>
          <a:p>
            <a:pPr>
              <a:lnSpc>
                <a:spcPct val="150000"/>
              </a:lnSpc>
            </a:pPr>
            <a:r>
              <a:rPr lang="en-US" sz="4800" b="1" dirty="0">
                <a:solidFill>
                  <a:schemeClr val="tx1"/>
                </a:solidFill>
              </a:rPr>
              <a:t>Louisiana - 1999</a:t>
            </a:r>
          </a:p>
          <a:p>
            <a:pPr>
              <a:lnSpc>
                <a:spcPct val="150000"/>
              </a:lnSpc>
            </a:pPr>
            <a:r>
              <a:rPr lang="en-US" sz="4800" b="1" dirty="0">
                <a:solidFill>
                  <a:schemeClr val="tx1"/>
                </a:solidFill>
              </a:rPr>
              <a:t>Alabama- 2000</a:t>
            </a:r>
          </a:p>
          <a:p>
            <a:pPr>
              <a:lnSpc>
                <a:spcPct val="150000"/>
              </a:lnSpc>
            </a:pPr>
            <a:r>
              <a:rPr lang="en-US" sz="4800" b="1" dirty="0">
                <a:solidFill>
                  <a:schemeClr val="tx1"/>
                </a:solidFill>
              </a:rPr>
              <a:t>Texas- 2007</a:t>
            </a:r>
          </a:p>
          <a:p>
            <a:pPr marL="0" indent="0">
              <a:lnSpc>
                <a:spcPct val="150000"/>
              </a:lnSpc>
              <a:buNone/>
            </a:pPr>
            <a:endParaRPr lang="en-US" sz="3200" dirty="0">
              <a:solidFill>
                <a:schemeClr val="tx1"/>
              </a:solidFill>
            </a:endParaRPr>
          </a:p>
          <a:p>
            <a:pPr marL="0" indent="0">
              <a:buNone/>
            </a:pPr>
            <a:endParaRPr lang="en-US" dirty="0"/>
          </a:p>
        </p:txBody>
      </p:sp>
      <p:sp>
        <p:nvSpPr>
          <p:cNvPr id="11" name="Content Placeholder 5">
            <a:extLst>
              <a:ext uri="{FF2B5EF4-FFF2-40B4-BE49-F238E27FC236}">
                <a16:creationId xmlns:a16="http://schemas.microsoft.com/office/drawing/2014/main" id="{8A93C960-B63F-489B-B088-2B4A849CA04A}"/>
              </a:ext>
            </a:extLst>
          </p:cNvPr>
          <p:cNvSpPr txBox="1">
            <a:spLocks/>
          </p:cNvSpPr>
          <p:nvPr/>
        </p:nvSpPr>
        <p:spPr>
          <a:xfrm>
            <a:off x="272563" y="4245207"/>
            <a:ext cx="11167477" cy="1405430"/>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endParaRPr lang="en-US" dirty="0"/>
          </a:p>
          <a:p>
            <a:endParaRPr lang="en-US" dirty="0"/>
          </a:p>
        </p:txBody>
      </p:sp>
      <p:sp>
        <p:nvSpPr>
          <p:cNvPr id="12" name="Content Placeholder 5">
            <a:extLst>
              <a:ext uri="{FF2B5EF4-FFF2-40B4-BE49-F238E27FC236}">
                <a16:creationId xmlns:a16="http://schemas.microsoft.com/office/drawing/2014/main" id="{CADA3563-EB74-4029-9646-955A9D7B5FB2}"/>
              </a:ext>
            </a:extLst>
          </p:cNvPr>
          <p:cNvSpPr txBox="1">
            <a:spLocks/>
          </p:cNvSpPr>
          <p:nvPr/>
        </p:nvSpPr>
        <p:spPr>
          <a:xfrm>
            <a:off x="379095" y="4644161"/>
            <a:ext cx="11167477" cy="2147256"/>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endParaRPr lang="en-US" dirty="0"/>
          </a:p>
        </p:txBody>
      </p:sp>
    </p:spTree>
    <p:extLst>
      <p:ext uri="{BB962C8B-B14F-4D97-AF65-F5344CB8AC3E}">
        <p14:creationId xmlns:p14="http://schemas.microsoft.com/office/powerpoint/2010/main" val="128774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5">
            <a:extLst>
              <a:ext uri="{FF2B5EF4-FFF2-40B4-BE49-F238E27FC236}">
                <a16:creationId xmlns:a16="http://schemas.microsoft.com/office/drawing/2014/main" id="{CADA3563-EB74-4029-9646-955A9D7B5FB2}"/>
              </a:ext>
            </a:extLst>
          </p:cNvPr>
          <p:cNvSpPr txBox="1">
            <a:spLocks/>
          </p:cNvSpPr>
          <p:nvPr/>
        </p:nvSpPr>
        <p:spPr>
          <a:xfrm>
            <a:off x="379095" y="1228436"/>
            <a:ext cx="11167477" cy="4886037"/>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r>
              <a:rPr lang="en-US" sz="3200" dirty="0">
                <a:solidFill>
                  <a:schemeClr val="tx1"/>
                </a:solidFill>
              </a:rPr>
              <a:t>No digitized data before the Trip Ticket program for Texas and Louisiana </a:t>
            </a:r>
          </a:p>
          <a:p>
            <a:r>
              <a:rPr lang="en-US" sz="3200" dirty="0">
                <a:solidFill>
                  <a:schemeClr val="tx1"/>
                </a:solidFill>
              </a:rPr>
              <a:t>Uneven data availability can influence trends</a:t>
            </a:r>
          </a:p>
          <a:p>
            <a:r>
              <a:rPr lang="en-US" sz="3200" dirty="0">
                <a:solidFill>
                  <a:schemeClr val="tx1"/>
                </a:solidFill>
              </a:rPr>
              <a:t>Shrimp data seems to be most reliable</a:t>
            </a:r>
          </a:p>
          <a:p>
            <a:pPr marL="0" indent="0">
              <a:buNone/>
            </a:pPr>
            <a:endParaRPr lang="en-US" sz="3200" dirty="0"/>
          </a:p>
          <a:p>
            <a:pPr marL="0" indent="0">
              <a:buNone/>
            </a:pPr>
            <a:endParaRPr lang="en-US" sz="3200" dirty="0"/>
          </a:p>
          <a:p>
            <a:pPr marL="0" indent="0">
              <a:buNone/>
            </a:pPr>
            <a:endParaRPr lang="en-US" sz="3200" dirty="0"/>
          </a:p>
          <a:p>
            <a:pPr marL="0" indent="0">
              <a:buNone/>
            </a:pPr>
            <a:endParaRPr lang="en-US" dirty="0"/>
          </a:p>
          <a:p>
            <a:pPr marL="0" indent="0">
              <a:buNone/>
            </a:pPr>
            <a:endParaRPr lang="en-US" dirty="0"/>
          </a:p>
          <a:p>
            <a:endParaRPr lang="en-US" dirty="0"/>
          </a:p>
        </p:txBody>
      </p:sp>
      <p:sp>
        <p:nvSpPr>
          <p:cNvPr id="15" name="Text Placeholder 4">
            <a:extLst>
              <a:ext uri="{FF2B5EF4-FFF2-40B4-BE49-F238E27FC236}">
                <a16:creationId xmlns:a16="http://schemas.microsoft.com/office/drawing/2014/main" id="{B359E850-7857-44E4-8AC7-B0F4A7502A0F}"/>
              </a:ext>
            </a:extLst>
          </p:cNvPr>
          <p:cNvSpPr txBox="1">
            <a:spLocks/>
          </p:cNvSpPr>
          <p:nvPr/>
        </p:nvSpPr>
        <p:spPr>
          <a:xfrm>
            <a:off x="379095" y="299462"/>
            <a:ext cx="4649787" cy="576262"/>
          </a:xfrm>
          <a:prstGeom prst="rect">
            <a:avLst/>
          </a:prstGeom>
        </p:spPr>
        <p:txBody>
          <a:bodyPr vert="horz" lIns="91440" tIns="45720" rIns="91440" bIns="45720" rtlCol="0" anchor="b">
            <a:noAutofit/>
          </a:bodyPr>
          <a:lstStyle>
            <a:lvl1pPr marL="0" indent="0" algn="l" defTabSz="457200" rtl="0" eaLnBrk="1" latinLnBrk="0" hangingPunct="1">
              <a:spcBef>
                <a:spcPts val="1000"/>
              </a:spcBef>
              <a:spcAft>
                <a:spcPts val="0"/>
              </a:spcAft>
              <a:buClr>
                <a:schemeClr val="accent1"/>
              </a:buClr>
              <a:buSzPct val="80000"/>
              <a:buFont typeface="Wingdings 3" charset="2"/>
              <a:buNone/>
              <a:defRPr sz="2400" b="0" i="0" kern="1200">
                <a:solidFill>
                  <a:schemeClr val="accent1"/>
                </a:solidFill>
                <a:latin typeface="+mj-lt"/>
                <a:ea typeface="+mj-ea"/>
                <a:cs typeface="+mj-cs"/>
              </a:defRPr>
            </a:lvl1pPr>
            <a:lvl2pPr marL="457200" indent="0" algn="l" defTabSz="457200" rtl="0" eaLnBrk="1" latinLnBrk="0" hangingPunct="1">
              <a:spcBef>
                <a:spcPts val="1000"/>
              </a:spcBef>
              <a:spcAft>
                <a:spcPts val="0"/>
              </a:spcAft>
              <a:buClr>
                <a:schemeClr val="accent1"/>
              </a:buClr>
              <a:buSzPct val="80000"/>
              <a:buFont typeface="Wingdings 3" charset="2"/>
              <a:buNone/>
              <a:defRPr sz="2000" b="1" i="0" kern="1200">
                <a:solidFill>
                  <a:schemeClr val="tx1"/>
                </a:solidFill>
                <a:latin typeface="+mj-lt"/>
                <a:ea typeface="+mj-ea"/>
                <a:cs typeface="+mj-cs"/>
              </a:defRPr>
            </a:lvl2pPr>
            <a:lvl3pPr marL="914400" indent="0" algn="l" defTabSz="457200" rtl="0" eaLnBrk="1" latinLnBrk="0" hangingPunct="1">
              <a:spcBef>
                <a:spcPts val="1000"/>
              </a:spcBef>
              <a:spcAft>
                <a:spcPts val="0"/>
              </a:spcAft>
              <a:buClr>
                <a:schemeClr val="accent1"/>
              </a:buClr>
              <a:buSzPct val="80000"/>
              <a:buFont typeface="Wingdings 3" charset="2"/>
              <a:buNone/>
              <a:defRPr sz="1800" b="1" i="0" kern="1200">
                <a:solidFill>
                  <a:schemeClr val="tx1"/>
                </a:solidFill>
                <a:latin typeface="+mj-lt"/>
                <a:ea typeface="+mj-ea"/>
                <a:cs typeface="+mj-cs"/>
              </a:defRPr>
            </a:lvl3pPr>
            <a:lvl4pPr marL="1371600" indent="0" algn="l" defTabSz="457200" rtl="0" eaLnBrk="1" latinLnBrk="0" hangingPunct="1">
              <a:spcBef>
                <a:spcPts val="1000"/>
              </a:spcBef>
              <a:spcAft>
                <a:spcPts val="0"/>
              </a:spcAft>
              <a:buClr>
                <a:schemeClr val="accent1"/>
              </a:buClr>
              <a:buSzPct val="80000"/>
              <a:buFont typeface="Wingdings 3" charset="2"/>
              <a:buNone/>
              <a:defRPr sz="1600" b="1" i="0" kern="1200">
                <a:solidFill>
                  <a:schemeClr val="tx1"/>
                </a:solidFill>
                <a:latin typeface="+mj-lt"/>
                <a:ea typeface="+mj-ea"/>
                <a:cs typeface="+mj-cs"/>
              </a:defRPr>
            </a:lvl4pPr>
            <a:lvl5pPr marL="1828800" indent="0" algn="l" defTabSz="457200" rtl="0" eaLnBrk="1" latinLnBrk="0" hangingPunct="1">
              <a:spcBef>
                <a:spcPts val="1000"/>
              </a:spcBef>
              <a:spcAft>
                <a:spcPts val="0"/>
              </a:spcAft>
              <a:buClr>
                <a:schemeClr val="accent1"/>
              </a:buClr>
              <a:buSzPct val="80000"/>
              <a:buFont typeface="Wingdings 3" charset="2"/>
              <a:buNone/>
              <a:defRPr sz="1600" b="1" i="0" kern="1200">
                <a:solidFill>
                  <a:schemeClr val="tx1"/>
                </a:solidFill>
                <a:latin typeface="+mj-lt"/>
                <a:ea typeface="+mj-ea"/>
                <a:cs typeface="+mj-cs"/>
              </a:defRPr>
            </a:lvl5pPr>
            <a:lvl6pPr marL="2286000" indent="0" algn="l" defTabSz="457200" rtl="0" eaLnBrk="1" latinLnBrk="0" hangingPunct="1">
              <a:spcBef>
                <a:spcPts val="1000"/>
              </a:spcBef>
              <a:spcAft>
                <a:spcPts val="0"/>
              </a:spcAft>
              <a:buClr>
                <a:schemeClr val="accent1"/>
              </a:buClr>
              <a:buSzPct val="80000"/>
              <a:buFont typeface="Wingdings 3" charset="2"/>
              <a:buNone/>
              <a:defRPr sz="1600" b="1" i="0" kern="1200">
                <a:solidFill>
                  <a:schemeClr val="tx1"/>
                </a:solidFill>
                <a:latin typeface="+mj-lt"/>
                <a:ea typeface="+mj-ea"/>
                <a:cs typeface="+mj-cs"/>
              </a:defRPr>
            </a:lvl6pPr>
            <a:lvl7pPr marL="2743200" indent="0" algn="l" defTabSz="457200" rtl="0" eaLnBrk="1" latinLnBrk="0" hangingPunct="1">
              <a:spcBef>
                <a:spcPts val="1000"/>
              </a:spcBef>
              <a:spcAft>
                <a:spcPts val="0"/>
              </a:spcAft>
              <a:buClr>
                <a:schemeClr val="accent1"/>
              </a:buClr>
              <a:buSzPct val="80000"/>
              <a:buFont typeface="Wingdings 3" charset="2"/>
              <a:buNone/>
              <a:defRPr sz="1600" b="1" i="0" kern="1200">
                <a:solidFill>
                  <a:schemeClr val="tx1"/>
                </a:solidFill>
                <a:latin typeface="+mj-lt"/>
                <a:ea typeface="+mj-ea"/>
                <a:cs typeface="+mj-cs"/>
              </a:defRPr>
            </a:lvl7pPr>
            <a:lvl8pPr marL="3200400" indent="0" algn="l" defTabSz="457200" rtl="0" eaLnBrk="1" latinLnBrk="0" hangingPunct="1">
              <a:spcBef>
                <a:spcPts val="1000"/>
              </a:spcBef>
              <a:spcAft>
                <a:spcPts val="0"/>
              </a:spcAft>
              <a:buClr>
                <a:schemeClr val="accent1"/>
              </a:buClr>
              <a:buSzPct val="80000"/>
              <a:buFont typeface="Wingdings 3" charset="2"/>
              <a:buNone/>
              <a:defRPr sz="1600" b="1" i="0" kern="1200">
                <a:solidFill>
                  <a:schemeClr val="tx1"/>
                </a:solidFill>
                <a:latin typeface="+mj-lt"/>
                <a:ea typeface="+mj-ea"/>
                <a:cs typeface="+mj-cs"/>
              </a:defRPr>
            </a:lvl8pPr>
            <a:lvl9pPr marL="3657600" indent="0" algn="l" defTabSz="457200" rtl="0" eaLnBrk="1" latinLnBrk="0" hangingPunct="1">
              <a:spcBef>
                <a:spcPts val="1000"/>
              </a:spcBef>
              <a:spcAft>
                <a:spcPts val="0"/>
              </a:spcAft>
              <a:buClr>
                <a:schemeClr val="accent1"/>
              </a:buClr>
              <a:buSzPct val="80000"/>
              <a:buFont typeface="Wingdings 3" charset="2"/>
              <a:buNone/>
              <a:defRPr sz="1600" b="1" i="0" kern="1200">
                <a:solidFill>
                  <a:schemeClr val="tx1"/>
                </a:solidFill>
                <a:latin typeface="+mj-lt"/>
                <a:ea typeface="+mj-ea"/>
                <a:cs typeface="+mj-cs"/>
              </a:defRPr>
            </a:lvl9pPr>
          </a:lstStyle>
          <a:p>
            <a:r>
              <a:rPr lang="en-US" b="1" dirty="0"/>
              <a:t>Limitations and Strengths</a:t>
            </a:r>
          </a:p>
        </p:txBody>
      </p:sp>
    </p:spTree>
    <p:extLst>
      <p:ext uri="{BB962C8B-B14F-4D97-AF65-F5344CB8AC3E}">
        <p14:creationId xmlns:p14="http://schemas.microsoft.com/office/powerpoint/2010/main" val="6846387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29CDC9F-7482-42BC-A220-A35EF77F12DB}"/>
              </a:ext>
            </a:extLst>
          </p:cNvPr>
          <p:cNvSpPr>
            <a:spLocks noGrp="1"/>
          </p:cNvSpPr>
          <p:nvPr>
            <p:ph type="ctrTitle"/>
          </p:nvPr>
        </p:nvSpPr>
        <p:spPr/>
        <p:txBody>
          <a:bodyPr/>
          <a:lstStyle/>
          <a:p>
            <a:r>
              <a:rPr lang="en-US" dirty="0"/>
              <a:t>Coefficient of Variation</a:t>
            </a:r>
          </a:p>
        </p:txBody>
      </p:sp>
      <p:sp>
        <p:nvSpPr>
          <p:cNvPr id="5" name="Subtitle 4">
            <a:extLst>
              <a:ext uri="{FF2B5EF4-FFF2-40B4-BE49-F238E27FC236}">
                <a16:creationId xmlns:a16="http://schemas.microsoft.com/office/drawing/2014/main" id="{11E88ED8-916D-46E9-8F9B-AAB1CDE9D4F0}"/>
              </a:ext>
            </a:extLst>
          </p:cNvPr>
          <p:cNvSpPr>
            <a:spLocks noGrp="1"/>
          </p:cNvSpPr>
          <p:nvPr>
            <p:ph type="subTitle" idx="1"/>
          </p:nvPr>
        </p:nvSpPr>
        <p:spPr/>
        <p:txBody>
          <a:bodyPr/>
          <a:lstStyle/>
          <a:p>
            <a:r>
              <a:rPr lang="en-US" dirty="0"/>
              <a:t>Variation for all available years for each city</a:t>
            </a:r>
          </a:p>
        </p:txBody>
      </p:sp>
    </p:spTree>
    <p:extLst>
      <p:ext uri="{BB962C8B-B14F-4D97-AF65-F5344CB8AC3E}">
        <p14:creationId xmlns:p14="http://schemas.microsoft.com/office/powerpoint/2010/main" val="39555361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3EEE3E7-0CE2-4BDC-A3B7-5EDFBD31CD4F}"/>
              </a:ext>
            </a:extLst>
          </p:cNvPr>
          <p:cNvSpPr>
            <a:spLocks noGrp="1"/>
          </p:cNvSpPr>
          <p:nvPr>
            <p:ph type="title"/>
          </p:nvPr>
        </p:nvSpPr>
        <p:spPr>
          <a:xfrm>
            <a:off x="776262" y="441036"/>
            <a:ext cx="5096031" cy="985092"/>
          </a:xfrm>
        </p:spPr>
        <p:txBody>
          <a:bodyPr/>
          <a:lstStyle/>
          <a:p>
            <a:r>
              <a:rPr lang="en-US" b="1" dirty="0"/>
              <a:t>Coefficient of Variation (CV)</a:t>
            </a:r>
          </a:p>
        </p:txBody>
      </p:sp>
      <p:sp>
        <p:nvSpPr>
          <p:cNvPr id="5" name="Content Placeholder 4">
            <a:extLst>
              <a:ext uri="{FF2B5EF4-FFF2-40B4-BE49-F238E27FC236}">
                <a16:creationId xmlns:a16="http://schemas.microsoft.com/office/drawing/2014/main" id="{B6A9093B-7049-4A77-9C11-4448102D1729}"/>
              </a:ext>
            </a:extLst>
          </p:cNvPr>
          <p:cNvSpPr>
            <a:spLocks noGrp="1"/>
          </p:cNvSpPr>
          <p:nvPr>
            <p:ph idx="1"/>
          </p:nvPr>
        </p:nvSpPr>
        <p:spPr>
          <a:xfrm>
            <a:off x="545284" y="1900803"/>
            <a:ext cx="10810104" cy="4304196"/>
          </a:xfrm>
        </p:spPr>
        <p:txBody>
          <a:bodyPr>
            <a:normAutofit lnSpcReduction="10000"/>
          </a:bodyPr>
          <a:lstStyle/>
          <a:p>
            <a:r>
              <a:rPr lang="en-US" dirty="0">
                <a:solidFill>
                  <a:schemeClr val="tx1"/>
                </a:solidFill>
              </a:rPr>
              <a:t>In practical terms, a CV value of 100.6 indicates that the variability in the total landed fish values for that city is substantial, and the mean may not be a reliable summary measure on its own. Analysts often use the CV to assess the relative dispersion or stability of a variable, and a higher CV suggests higher relative variability.</a:t>
            </a:r>
          </a:p>
          <a:p>
            <a:r>
              <a:rPr lang="en-US" dirty="0">
                <a:solidFill>
                  <a:schemeClr val="tx1"/>
                </a:solidFill>
              </a:rPr>
              <a:t>Note: When calculating the coefficient of variation (CV) for a city, the mean (average) is computed based on the values available for that specific city across the years where data is available. It doesn't consider data from other cities or years.</a:t>
            </a:r>
          </a:p>
        </p:txBody>
      </p:sp>
      <p:sp>
        <p:nvSpPr>
          <p:cNvPr id="6" name="Text Placeholder 5">
            <a:extLst>
              <a:ext uri="{FF2B5EF4-FFF2-40B4-BE49-F238E27FC236}">
                <a16:creationId xmlns:a16="http://schemas.microsoft.com/office/drawing/2014/main" id="{FBD02CD1-8642-40D1-86E5-3D75B263943C}"/>
              </a:ext>
            </a:extLst>
          </p:cNvPr>
          <p:cNvSpPr>
            <a:spLocks noGrp="1"/>
          </p:cNvSpPr>
          <p:nvPr>
            <p:ph type="body" sz="half" idx="2"/>
          </p:nvPr>
        </p:nvSpPr>
        <p:spPr>
          <a:xfrm>
            <a:off x="7867333" y="406031"/>
            <a:ext cx="3401063" cy="723640"/>
          </a:xfrm>
        </p:spPr>
        <p:txBody>
          <a:bodyPr>
            <a:normAutofit/>
          </a:bodyPr>
          <a:lstStyle/>
          <a:p>
            <a:r>
              <a:rPr lang="en-US" sz="1800" b="1" dirty="0">
                <a:solidFill>
                  <a:schemeClr val="tx1"/>
                </a:solidFill>
              </a:rPr>
              <a:t>A measure of relative variability</a:t>
            </a:r>
          </a:p>
          <a:p>
            <a:r>
              <a:rPr lang="en-US" sz="1800" b="1" dirty="0">
                <a:solidFill>
                  <a:schemeClr val="tx1"/>
                </a:solidFill>
              </a:rPr>
              <a:t>Standard deviation / mean = %</a:t>
            </a:r>
          </a:p>
        </p:txBody>
      </p:sp>
    </p:spTree>
    <p:extLst>
      <p:ext uri="{BB962C8B-B14F-4D97-AF65-F5344CB8AC3E}">
        <p14:creationId xmlns:p14="http://schemas.microsoft.com/office/powerpoint/2010/main" val="7125312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3EEE3E7-0CE2-4BDC-A3B7-5EDFBD31CD4F}"/>
              </a:ext>
            </a:extLst>
          </p:cNvPr>
          <p:cNvSpPr>
            <a:spLocks noGrp="1"/>
          </p:cNvSpPr>
          <p:nvPr>
            <p:ph type="title"/>
          </p:nvPr>
        </p:nvSpPr>
        <p:spPr>
          <a:xfrm>
            <a:off x="318451" y="291905"/>
            <a:ext cx="9317917" cy="538089"/>
          </a:xfrm>
        </p:spPr>
        <p:txBody>
          <a:bodyPr/>
          <a:lstStyle/>
          <a:p>
            <a:r>
              <a:rPr lang="en-US" b="1" dirty="0"/>
              <a:t>Coefficient of Variation (CV)</a:t>
            </a:r>
          </a:p>
        </p:txBody>
      </p:sp>
      <p:sp>
        <p:nvSpPr>
          <p:cNvPr id="5" name="Content Placeholder 4">
            <a:extLst>
              <a:ext uri="{FF2B5EF4-FFF2-40B4-BE49-F238E27FC236}">
                <a16:creationId xmlns:a16="http://schemas.microsoft.com/office/drawing/2014/main" id="{B6A9093B-7049-4A77-9C11-4448102D1729}"/>
              </a:ext>
            </a:extLst>
          </p:cNvPr>
          <p:cNvSpPr>
            <a:spLocks noGrp="1"/>
          </p:cNvSpPr>
          <p:nvPr>
            <p:ph idx="1"/>
          </p:nvPr>
        </p:nvSpPr>
        <p:spPr>
          <a:xfrm>
            <a:off x="318451" y="1100667"/>
            <a:ext cx="11554681" cy="5308600"/>
          </a:xfrm>
        </p:spPr>
        <p:txBody>
          <a:bodyPr>
            <a:normAutofit fontScale="92500" lnSpcReduction="20000"/>
          </a:bodyPr>
          <a:lstStyle/>
          <a:p>
            <a:pPr marL="0" indent="0">
              <a:buNone/>
            </a:pPr>
            <a:r>
              <a:rPr lang="en-US" dirty="0">
                <a:solidFill>
                  <a:schemeClr val="tx1"/>
                </a:solidFill>
              </a:rPr>
              <a:t>Low Variability: In many cases, a CV below 10% is considered relatively low variability. This implies that the standard deviation is small compared to the mean, suggesting that the values are closely clustered around the average.</a:t>
            </a:r>
          </a:p>
          <a:p>
            <a:pPr marL="0" indent="0">
              <a:buNone/>
            </a:pPr>
            <a:endParaRPr lang="en-US" dirty="0">
              <a:solidFill>
                <a:schemeClr val="tx1"/>
              </a:solidFill>
            </a:endParaRPr>
          </a:p>
          <a:p>
            <a:r>
              <a:rPr lang="en-US" dirty="0">
                <a:solidFill>
                  <a:schemeClr val="tx1"/>
                </a:solidFill>
              </a:rPr>
              <a:t>Moderate Variability: A CV between 10% and 30% is often considered moderate variability. It indicates a moderate level of dispersion around the mean.</a:t>
            </a:r>
          </a:p>
          <a:p>
            <a:r>
              <a:rPr lang="en-US" dirty="0">
                <a:solidFill>
                  <a:schemeClr val="tx1"/>
                </a:solidFill>
              </a:rPr>
              <a:t>High Variability: A CV above 30% is generally considered high variability. This suggests that the values are more spread out, and there is a substantial degree of fluctuation relative to the mean.</a:t>
            </a:r>
          </a:p>
          <a:p>
            <a:r>
              <a:rPr lang="en-US" dirty="0">
                <a:solidFill>
                  <a:schemeClr val="tx1"/>
                </a:solidFill>
              </a:rPr>
              <a:t>This is what where we need to have a conversation about how we will define high and low variability</a:t>
            </a:r>
          </a:p>
        </p:txBody>
      </p:sp>
    </p:spTree>
    <p:extLst>
      <p:ext uri="{BB962C8B-B14F-4D97-AF65-F5344CB8AC3E}">
        <p14:creationId xmlns:p14="http://schemas.microsoft.com/office/powerpoint/2010/main" val="330736422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6175</TotalTime>
  <Words>2253</Words>
  <Application>Microsoft Office PowerPoint</Application>
  <PresentationFormat>Widescreen</PresentationFormat>
  <Paragraphs>754</Paragraphs>
  <Slides>31</Slides>
  <Notes>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31</vt:i4>
      </vt:variant>
    </vt:vector>
  </HeadingPairs>
  <TitlesOfParts>
    <vt:vector size="38" baseType="lpstr">
      <vt:lpstr>Aharoni</vt:lpstr>
      <vt:lpstr>Arial</vt:lpstr>
      <vt:lpstr>Calibri</vt:lpstr>
      <vt:lpstr>Calibri Light</vt:lpstr>
      <vt:lpstr>Wingdings</vt:lpstr>
      <vt:lpstr>Wingdings 3</vt:lpstr>
      <vt:lpstr>Office Theme</vt:lpstr>
      <vt:lpstr>Identifying Fishing Communities for a Longitudinal Analysis of Resilience</vt:lpstr>
      <vt:lpstr>Identify resilience attributes for fishing communities</vt:lpstr>
      <vt:lpstr>In early 2022, SSRG sought to fill the gaps in historic dealer data. Over the course of half a year, researchers have collected and cleaned fisheries landing data from the first year of available data, 1977, to 2013.</vt:lpstr>
      <vt:lpstr>PowerPoint Presentation</vt:lpstr>
      <vt:lpstr>PowerPoint Presentation</vt:lpstr>
      <vt:lpstr>PowerPoint Presentation</vt:lpstr>
      <vt:lpstr>Coefficient of Variation</vt:lpstr>
      <vt:lpstr>Coefficient of Variation (CV)</vt:lpstr>
      <vt:lpstr>Coefficient of Variation (CV)</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Percent Change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Identifying Fishing Communities for a Longitudinal Analysis of Resilience</dc:title>
  <dc:creator>Dumitrita S. Mic</dc:creator>
  <cp:lastModifiedBy>Dumitrita S. Mic</cp:lastModifiedBy>
  <cp:revision>67</cp:revision>
  <dcterms:created xsi:type="dcterms:W3CDTF">2023-12-03T11:14:23Z</dcterms:created>
  <dcterms:modified xsi:type="dcterms:W3CDTF">2023-12-08T14:56:08Z</dcterms:modified>
</cp:coreProperties>
</file>